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70" r:id="rId9"/>
    <p:sldId id="274" r:id="rId10"/>
    <p:sldId id="275" r:id="rId11"/>
    <p:sldId id="273" r:id="rId12"/>
    <p:sldId id="27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48D76-8954-4FDD-968D-B896C1EDF182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79E04-32EB-4695-B029-F971F7278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71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F5B3-A6EE-4470-AB9F-14E648799215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211E-0CDA-4AF7-BFD0-05F774B5C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11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F5B3-A6EE-4470-AB9F-14E648799215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211E-0CDA-4AF7-BFD0-05F774B5C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75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F5B3-A6EE-4470-AB9F-14E648799215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211E-0CDA-4AF7-BFD0-05F774B5C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06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F5B3-A6EE-4470-AB9F-14E648799215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211E-0CDA-4AF7-BFD0-05F774B5C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38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F5B3-A6EE-4470-AB9F-14E648799215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211E-0CDA-4AF7-BFD0-05F774B5C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92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F5B3-A6EE-4470-AB9F-14E648799215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211E-0CDA-4AF7-BFD0-05F774B5C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68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F5B3-A6EE-4470-AB9F-14E648799215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211E-0CDA-4AF7-BFD0-05F774B5C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19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F5B3-A6EE-4470-AB9F-14E648799215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211E-0CDA-4AF7-BFD0-05F774B5C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04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F5B3-A6EE-4470-AB9F-14E648799215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211E-0CDA-4AF7-BFD0-05F774B5C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33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F5B3-A6EE-4470-AB9F-14E648799215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211E-0CDA-4AF7-BFD0-05F774B5C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02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F5B3-A6EE-4470-AB9F-14E648799215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211E-0CDA-4AF7-BFD0-05F774B5C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38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1F5B3-A6EE-4470-AB9F-14E648799215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6211E-0CDA-4AF7-BFD0-05F774B5C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Název			</a:t>
            </a:r>
            <a:r>
              <a:rPr lang="cs-CZ" dirty="0" smtClean="0"/>
              <a:t>Urbánní vzorec </a:t>
            </a:r>
            <a:r>
              <a:rPr lang="cs-CZ" dirty="0"/>
              <a:t>geneze sídel, </a:t>
            </a:r>
            <a:r>
              <a:rPr lang="cs-CZ" dirty="0" smtClean="0"/>
              <a:t>postižených</a:t>
            </a:r>
          </a:p>
          <a:p>
            <a:r>
              <a:rPr lang="cs-CZ" dirty="0" smtClean="0"/>
              <a:t>			destrukcemi a </a:t>
            </a:r>
            <a:r>
              <a:rPr lang="cs-CZ" dirty="0"/>
              <a:t>sociodemografickými </a:t>
            </a:r>
            <a:r>
              <a:rPr lang="cs-CZ" dirty="0" smtClean="0"/>
              <a:t>změnami</a:t>
            </a:r>
          </a:p>
          <a:p>
            <a:r>
              <a:rPr lang="cs-CZ" dirty="0"/>
              <a:t>	</a:t>
            </a:r>
            <a:r>
              <a:rPr lang="cs-CZ" dirty="0" smtClean="0"/>
              <a:t>		</a:t>
            </a:r>
            <a:r>
              <a:rPr lang="cs-CZ" b="1" dirty="0" smtClean="0"/>
              <a:t>URBÁNNÍ VZOREC GENEZE MĚST</a:t>
            </a:r>
          </a:p>
          <a:p>
            <a:r>
              <a:rPr lang="cs-CZ" b="1" dirty="0"/>
              <a:t>	</a:t>
            </a:r>
            <a:r>
              <a:rPr lang="cs-CZ" b="1" dirty="0" smtClean="0"/>
              <a:t>		NA HISTORICKÉM ÚZEMÍ SLEZSKA</a:t>
            </a:r>
            <a:endParaRPr lang="cs-CZ" b="1" dirty="0"/>
          </a:p>
          <a:p>
            <a:r>
              <a:rPr lang="cs-CZ" dirty="0" smtClean="0"/>
              <a:t>			</a:t>
            </a:r>
          </a:p>
          <a:p>
            <a:endParaRPr lang="cs-CZ" b="1" dirty="0"/>
          </a:p>
          <a:p>
            <a:r>
              <a:rPr lang="cs-CZ" b="1" dirty="0" smtClean="0"/>
              <a:t>Doktorand</a:t>
            </a:r>
            <a:r>
              <a:rPr lang="cs-CZ" dirty="0" smtClean="0"/>
              <a:t> </a:t>
            </a:r>
            <a:r>
              <a:rPr lang="cs-CZ" dirty="0"/>
              <a:t>	</a:t>
            </a:r>
            <a:r>
              <a:rPr lang="cs-CZ" dirty="0" smtClean="0"/>
              <a:t>	Ing</a:t>
            </a:r>
            <a:r>
              <a:rPr lang="cs-CZ" dirty="0"/>
              <a:t>. arch. </a:t>
            </a:r>
            <a:r>
              <a:rPr lang="cs-CZ"/>
              <a:t>Petr </a:t>
            </a:r>
            <a:r>
              <a:rPr lang="cs-CZ" smtClean="0"/>
              <a:t>Stanjura</a:t>
            </a:r>
          </a:p>
          <a:p>
            <a:endParaRPr lang="cs-CZ" dirty="0" smtClean="0"/>
          </a:p>
          <a:p>
            <a:r>
              <a:rPr lang="cs-CZ" b="1" dirty="0" smtClean="0"/>
              <a:t>Obor</a:t>
            </a:r>
            <a:r>
              <a:rPr lang="cs-CZ" dirty="0" smtClean="0"/>
              <a:t>			Urbanismus a územní plánování</a:t>
            </a:r>
          </a:p>
          <a:p>
            <a:endParaRPr lang="cs-CZ" dirty="0"/>
          </a:p>
          <a:p>
            <a:r>
              <a:rPr lang="cs-CZ" dirty="0"/>
              <a:t>	</a:t>
            </a:r>
          </a:p>
          <a:p>
            <a:r>
              <a:rPr lang="cs-CZ" b="1" dirty="0" smtClean="0"/>
              <a:t>Rámcové téma</a:t>
            </a:r>
            <a:r>
              <a:rPr lang="cs-CZ" dirty="0"/>
              <a:t>	</a:t>
            </a:r>
            <a:r>
              <a:rPr lang="cs-CZ" dirty="0" smtClean="0"/>
              <a:t>	Urbánní </a:t>
            </a:r>
            <a:r>
              <a:rPr lang="cs-CZ" dirty="0"/>
              <a:t>vzorec geneze </a:t>
            </a:r>
            <a:r>
              <a:rPr lang="cs-CZ" dirty="0" smtClean="0"/>
              <a:t>města</a:t>
            </a:r>
          </a:p>
          <a:p>
            <a:endParaRPr lang="cs-CZ" dirty="0"/>
          </a:p>
          <a:p>
            <a:r>
              <a:rPr lang="cs-CZ" b="1" dirty="0" smtClean="0"/>
              <a:t>Školitel</a:t>
            </a:r>
            <a:r>
              <a:rPr lang="cs-CZ" dirty="0"/>
              <a:t>	</a:t>
            </a:r>
            <a:r>
              <a:rPr lang="cs-CZ" dirty="0" smtClean="0"/>
              <a:t>		prof</a:t>
            </a:r>
            <a:r>
              <a:rPr lang="cs-CZ" dirty="0"/>
              <a:t>. Ing. arch. Jan </a:t>
            </a:r>
            <a:r>
              <a:rPr lang="cs-CZ" dirty="0" smtClean="0"/>
              <a:t>Jehlík</a:t>
            </a:r>
          </a:p>
          <a:p>
            <a:endParaRPr lang="cs-CZ" dirty="0" smtClean="0"/>
          </a:p>
          <a:p>
            <a:r>
              <a:rPr lang="cs-CZ" b="1" dirty="0" smtClean="0"/>
              <a:t>Výzkumné pracoviště </a:t>
            </a:r>
            <a:r>
              <a:rPr lang="cs-CZ" b="1" dirty="0"/>
              <a:t>	</a:t>
            </a:r>
            <a:r>
              <a:rPr lang="cs-CZ" dirty="0"/>
              <a:t>Fakulta architektury ČVUT v Praze</a:t>
            </a:r>
          </a:p>
          <a:p>
            <a:r>
              <a:rPr lang="cs-CZ" dirty="0"/>
              <a:t>			/15119 Ústav urbanismu</a:t>
            </a:r>
            <a:r>
              <a:rPr lang="cs-CZ" dirty="0" smtClean="0"/>
              <a:t>/</a:t>
            </a:r>
          </a:p>
          <a:p>
            <a:endParaRPr lang="cs-CZ" dirty="0"/>
          </a:p>
          <a:p>
            <a:r>
              <a:rPr lang="cs-CZ" b="1" dirty="0" smtClean="0"/>
              <a:t>Anotace rámcového tématu</a:t>
            </a:r>
            <a:r>
              <a:rPr lang="cs-CZ" dirty="0"/>
              <a:t>	</a:t>
            </a:r>
            <a:r>
              <a:rPr lang="cs-CZ" dirty="0" smtClean="0"/>
              <a:t>Jedná </a:t>
            </a:r>
            <a:r>
              <a:rPr lang="cs-CZ" dirty="0"/>
              <a:t>se o hledání, rozpoznání a pojmenování klíčových </a:t>
            </a:r>
            <a:r>
              <a:rPr lang="cs-CZ" dirty="0" smtClean="0"/>
              <a:t>elementů 			sídla</a:t>
            </a:r>
            <a:r>
              <a:rPr lang="cs-CZ" dirty="0"/>
              <a:t>, respektive o metodu, jak oddělit </a:t>
            </a:r>
            <a:r>
              <a:rPr lang="cs-CZ" dirty="0" smtClean="0"/>
              <a:t>podstatné </a:t>
            </a:r>
            <a:r>
              <a:rPr lang="cs-CZ" dirty="0"/>
              <a:t>složky od </a:t>
            </a:r>
            <a:r>
              <a:rPr lang="cs-CZ" dirty="0" smtClean="0"/>
              <a:t>				podružných</a:t>
            </a:r>
            <a:r>
              <a:rPr lang="cs-CZ" dirty="0"/>
              <a:t>.  To vše v rovině hmoty, prostoru i dějů, z hlediska </a:t>
            </a:r>
            <a:r>
              <a:rPr lang="cs-CZ" dirty="0" smtClean="0"/>
              <a:t>			morfologie</a:t>
            </a:r>
            <a:r>
              <a:rPr lang="cs-CZ" dirty="0"/>
              <a:t>, topologie a typologie a současně v kontextu </a:t>
            </a:r>
            <a:r>
              <a:rPr lang="cs-CZ" dirty="0" smtClean="0"/>
              <a:t>				historického </a:t>
            </a:r>
            <a:r>
              <a:rPr lang="cs-CZ" dirty="0"/>
              <a:t>vývoje. Z pohledu významové hierarchizace jde proto </a:t>
            </a:r>
            <a:r>
              <a:rPr lang="cs-CZ" dirty="0" smtClean="0"/>
              <a:t>			též </a:t>
            </a:r>
            <a:r>
              <a:rPr lang="cs-CZ" dirty="0"/>
              <a:t>o práci se souvrstvím hodnotových úrovní jako s relativně </a:t>
            </a:r>
            <a:r>
              <a:rPr lang="cs-CZ" dirty="0" smtClean="0"/>
              <a:t>			komplexní </a:t>
            </a:r>
            <a:r>
              <a:rPr lang="cs-CZ" dirty="0"/>
              <a:t>informací pro urbánní rozvoj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 descr="C:\Users\StanjuraP\Documents\PHD\logo_FA\logo_FA_c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62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9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tanjuraP\Documents\PHD\STANJURA_PETR-Tyden_V_a_V_2019-poster\20191001_151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749007" cy="68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7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7201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numCol="2">
            <a:spAutoFit/>
          </a:bodyPr>
          <a:lstStyle/>
          <a:p>
            <a:r>
              <a:rPr lang="cs-CZ" sz="1100" b="1" dirty="0"/>
              <a:t>Bibliografie </a:t>
            </a:r>
            <a:r>
              <a:rPr lang="cs-CZ" sz="1100" dirty="0"/>
              <a:t>/ výběr</a:t>
            </a:r>
          </a:p>
          <a:p>
            <a:r>
              <a:rPr lang="cs-CZ" sz="1100" dirty="0"/>
              <a:t>ALEXANDER, Christopher, Sara ISHIKAWA a Murray SILVERSTEIN. A </a:t>
            </a:r>
            <a:r>
              <a:rPr lang="cs-CZ" sz="1100" dirty="0" err="1"/>
              <a:t>pattern</a:t>
            </a:r>
            <a:r>
              <a:rPr lang="cs-CZ" sz="1100" dirty="0"/>
              <a:t> </a:t>
            </a:r>
            <a:r>
              <a:rPr lang="cs-CZ" sz="1100" dirty="0" err="1"/>
              <a:t>language</a:t>
            </a:r>
            <a:r>
              <a:rPr lang="cs-CZ" sz="1100" dirty="0"/>
              <a:t>: </a:t>
            </a:r>
            <a:r>
              <a:rPr lang="cs-CZ" sz="1100" dirty="0" err="1"/>
              <a:t>towns</a:t>
            </a:r>
            <a:r>
              <a:rPr lang="cs-CZ" sz="1100" dirty="0"/>
              <a:t>, </a:t>
            </a:r>
            <a:r>
              <a:rPr lang="cs-CZ" sz="1100" dirty="0" err="1"/>
              <a:t>buildings</a:t>
            </a:r>
            <a:r>
              <a:rPr lang="cs-CZ" sz="1100" dirty="0"/>
              <a:t>,</a:t>
            </a:r>
          </a:p>
          <a:p>
            <a:r>
              <a:rPr lang="en-US" sz="1100" dirty="0"/>
              <a:t>construction. New York: Oxford University Press, 1977. ISBN 01-950-1919-9.</a:t>
            </a:r>
          </a:p>
          <a:p>
            <a:r>
              <a:rPr lang="cs-CZ" sz="1100" dirty="0"/>
              <a:t>CAPRA, </a:t>
            </a:r>
            <a:r>
              <a:rPr lang="cs-CZ" sz="1100" dirty="0" err="1"/>
              <a:t>Fritjof</a:t>
            </a:r>
            <a:r>
              <a:rPr lang="cs-CZ" sz="1100" dirty="0"/>
              <a:t>. Tkáň života: nová syntéza mysli a hmoty. Praha: Academia, 2004. ISBN 80-200-1169-2.</a:t>
            </a:r>
          </a:p>
          <a:p>
            <a:r>
              <a:rPr lang="cs-CZ" sz="1100" dirty="0"/>
              <a:t>HEIDEGGER, Martin. Básnicky bydlí člověk. Praha: Institut pro středoevropskou kulturu a politiku, 1993.</a:t>
            </a:r>
          </a:p>
          <a:p>
            <a:r>
              <a:rPr lang="cs-CZ" sz="1100" dirty="0" err="1"/>
              <a:t>Oikúmené</a:t>
            </a:r>
            <a:r>
              <a:rPr lang="cs-CZ" sz="1100" dirty="0"/>
              <a:t> (ISE). ISBN 80-85241-40-4.</a:t>
            </a:r>
          </a:p>
          <a:p>
            <a:r>
              <a:rPr lang="cs-CZ" sz="1100" dirty="0"/>
              <a:t>HEIDEGGER, Martin. Věda, technika a zamyšlení. Praha: OIKOYMENH, 2004. Knihovna novověké tradice a</a:t>
            </a:r>
          </a:p>
          <a:p>
            <a:r>
              <a:rPr lang="cs-CZ" sz="1100" dirty="0"/>
              <a:t>současnosti. ISBN 80-729-8083-1.</a:t>
            </a:r>
          </a:p>
          <a:p>
            <a:r>
              <a:rPr lang="cs-CZ" sz="1100" dirty="0"/>
              <a:t>JACOBS, Jane. Smrt a život amerických velkoměst. Praha: Odeon, 1975. ISBN 01-521-75.</a:t>
            </a:r>
          </a:p>
          <a:p>
            <a:r>
              <a:rPr lang="cs-CZ" sz="1100" dirty="0"/>
              <a:t>JEHLÍK, Jan. Rukověť urbanismu: architektura poznávání a navrhování prostředí. Praha: </a:t>
            </a:r>
            <a:r>
              <a:rPr lang="cs-CZ" sz="1100" dirty="0" err="1"/>
              <a:t>Ausdruck</a:t>
            </a:r>
            <a:r>
              <a:rPr lang="cs-CZ" sz="1100" dirty="0"/>
              <a:t> </a:t>
            </a:r>
            <a:r>
              <a:rPr lang="cs-CZ" sz="1100" dirty="0" err="1"/>
              <a:t>Books</a:t>
            </a:r>
            <a:r>
              <a:rPr lang="cs-CZ" sz="1100" dirty="0"/>
              <a:t>,</a:t>
            </a:r>
          </a:p>
          <a:p>
            <a:r>
              <a:rPr lang="cs-CZ" sz="1100" dirty="0"/>
              <a:t>2016. ISBN 978-80-260-9558-3.</a:t>
            </a:r>
          </a:p>
          <a:p>
            <a:r>
              <a:rPr lang="cs-CZ" sz="1100" dirty="0"/>
              <a:t>JEHLÍK, Jan. Metodika zadávání územních plánů. Praha: České vysoké učení technické v Praze, Fakulta</a:t>
            </a:r>
          </a:p>
          <a:p>
            <a:r>
              <a:rPr lang="cs-CZ" sz="1100" dirty="0"/>
              <a:t>architektury, 2015. ISBN 978-80-01-05768-1.</a:t>
            </a:r>
          </a:p>
          <a:p>
            <a:r>
              <a:rPr lang="cs-CZ" sz="1100" dirty="0"/>
              <a:t>KALISTA, Zdeněk. Tvář baroka: poznámky, které zabloudily na okraj života, skicář problémů a odpovědí. Vyd.</a:t>
            </a:r>
          </a:p>
          <a:p>
            <a:r>
              <a:rPr lang="cs-CZ" sz="1100" dirty="0"/>
              <a:t>2., (Včetně exilových vyd. 4.). Praha: Garamond, 2005. ISBN 80-863-7990-6.</a:t>
            </a:r>
          </a:p>
          <a:p>
            <a:r>
              <a:rPr lang="cs-CZ" sz="1100" dirty="0"/>
              <a:t>KOUCKÝ, Roman. Úřad </a:t>
            </a:r>
            <a:r>
              <a:rPr lang="cs-CZ" sz="1100" dirty="0" err="1"/>
              <a:t>kreátora</a:t>
            </a:r>
            <a:r>
              <a:rPr lang="cs-CZ" sz="1100" dirty="0"/>
              <a:t>. Praha: Zlatý řez, 2008. ISBN 978-80-87068-04-5.</a:t>
            </a:r>
          </a:p>
          <a:p>
            <a:r>
              <a:rPr lang="cs-CZ" sz="1100" dirty="0"/>
              <a:t>KOUCKÝ, Roman, Martin KUBEŠ, Jan ŠPILAR, et al. Metropolitní plán: pracovní atlas 2018. Praha: Institut</a:t>
            </a:r>
          </a:p>
          <a:p>
            <a:r>
              <a:rPr lang="cs-CZ" sz="1100" dirty="0"/>
              <a:t>plánování a rozvoje hl. m. Prahy, [2018]. ISBN 978-80-87931-79-0.</a:t>
            </a:r>
          </a:p>
          <a:p>
            <a:r>
              <a:rPr lang="cs-CZ" sz="1100" dirty="0"/>
              <a:t>KURAS, Benjamin. Slepování střepů: Komenského návrat. Praha: </a:t>
            </a:r>
            <a:r>
              <a:rPr lang="cs-CZ" sz="1100" dirty="0" err="1"/>
              <a:t>Wald</a:t>
            </a:r>
            <a:r>
              <a:rPr lang="cs-CZ" sz="1100" dirty="0"/>
              <a:t> </a:t>
            </a:r>
            <a:r>
              <a:rPr lang="cs-CZ" sz="1100" dirty="0" err="1"/>
              <a:t>Press</a:t>
            </a:r>
            <a:r>
              <a:rPr lang="cs-CZ" sz="1100" dirty="0"/>
              <a:t>, 2007. ISBN 978-80-903232-8-5.</a:t>
            </a:r>
          </a:p>
          <a:p>
            <a:r>
              <a:rPr lang="en-US" sz="1100" dirty="0"/>
              <a:t>LYNCH, Kevin. </a:t>
            </a:r>
            <a:r>
              <a:rPr lang="en-US" sz="1100" dirty="0" err="1"/>
              <a:t>Obraz</a:t>
            </a:r>
            <a:r>
              <a:rPr lang="en-US" sz="1100" dirty="0"/>
              <a:t> </a:t>
            </a:r>
            <a:r>
              <a:rPr lang="en-US" sz="1100" dirty="0" err="1"/>
              <a:t>města</a:t>
            </a:r>
            <a:r>
              <a:rPr lang="en-US" sz="1100" dirty="0"/>
              <a:t>: &lt;&lt;The &gt;&gt;image of the city. Praha: Polygon, 2004. ISBN 80-727-3094-0.</a:t>
            </a:r>
          </a:p>
          <a:p>
            <a:r>
              <a:rPr lang="cs-CZ" sz="1100" dirty="0"/>
              <a:t>LYOTARD, Jean-</a:t>
            </a:r>
            <a:r>
              <a:rPr lang="cs-CZ" sz="1100" dirty="0" err="1"/>
              <a:t>François</a:t>
            </a:r>
            <a:r>
              <a:rPr lang="cs-CZ" sz="1100" dirty="0"/>
              <a:t>. Fenomenologie. Praha: Victoria </a:t>
            </a:r>
            <a:r>
              <a:rPr lang="cs-CZ" sz="1100" dirty="0" err="1"/>
              <a:t>Publishing</a:t>
            </a:r>
            <a:r>
              <a:rPr lang="cs-CZ" sz="1100" dirty="0"/>
              <a:t>, 1995. Vědět víc (Victoria </a:t>
            </a:r>
            <a:r>
              <a:rPr lang="cs-CZ" sz="1100" dirty="0" err="1"/>
              <a:t>Publishing</a:t>
            </a:r>
            <a:r>
              <a:rPr lang="cs-CZ" sz="1100" dirty="0"/>
              <a:t>).</a:t>
            </a:r>
          </a:p>
          <a:p>
            <a:r>
              <a:rPr lang="cs-CZ" sz="1100" dirty="0"/>
              <a:t>ISBN 80-718-7031-5.</a:t>
            </a:r>
          </a:p>
          <a:p>
            <a:r>
              <a:rPr lang="cs-CZ" sz="1100" dirty="0"/>
              <a:t>MAIER, Karel. Udržitelný rozvoj území. Praha: </a:t>
            </a:r>
            <a:r>
              <a:rPr lang="cs-CZ" sz="1100" dirty="0" err="1"/>
              <a:t>Grada</a:t>
            </a:r>
            <a:r>
              <a:rPr lang="cs-CZ" sz="1100" dirty="0"/>
              <a:t>, 2012. ISBN 978-80-247-4198-7.</a:t>
            </a:r>
          </a:p>
          <a:p>
            <a:r>
              <a:rPr lang="cs-CZ" sz="1100" dirty="0"/>
              <a:t>MELKOVÁ, Pavla. Humanistická role architektury. V Řevnicích: </a:t>
            </a:r>
            <a:r>
              <a:rPr lang="cs-CZ" sz="1100" dirty="0" err="1"/>
              <a:t>Arbor</a:t>
            </a:r>
            <a:r>
              <a:rPr lang="cs-CZ" sz="1100" dirty="0"/>
              <a:t> vitae, 2016. ISBN 978-80-7467-114-2.</a:t>
            </a:r>
          </a:p>
          <a:p>
            <a:endParaRPr lang="cs-CZ" sz="1100" dirty="0" smtClean="0"/>
          </a:p>
          <a:p>
            <a:endParaRPr lang="cs-CZ" sz="1100" dirty="0"/>
          </a:p>
          <a:p>
            <a:endParaRPr lang="cs-CZ" sz="1100" dirty="0" smtClean="0"/>
          </a:p>
          <a:p>
            <a:r>
              <a:rPr lang="cs-CZ" sz="1100" dirty="0" smtClean="0"/>
              <a:t>NIETZSCHE</a:t>
            </a:r>
            <a:r>
              <a:rPr lang="cs-CZ" sz="1100" dirty="0"/>
              <a:t>, Friedrich. Radostná věda. Praha: Československý spisovatel, 1992. Orientace (Československý</a:t>
            </a:r>
          </a:p>
          <a:p>
            <a:r>
              <a:rPr lang="cs-CZ" sz="1100" dirty="0"/>
              <a:t>spisovatel). ISBN 80-202-0376-1</a:t>
            </a:r>
            <a:r>
              <a:rPr lang="cs-CZ" sz="1100" dirty="0" smtClean="0"/>
              <a:t>.</a:t>
            </a:r>
          </a:p>
          <a:p>
            <a:r>
              <a:rPr lang="cs-CZ" sz="1100" dirty="0" smtClean="0"/>
              <a:t>NORBERG-SCHULZ</a:t>
            </a:r>
            <a:r>
              <a:rPr lang="cs-CZ" sz="1100" dirty="0"/>
              <a:t>, Christian. Genius loci: k fenomenologii architektury. Praha: Odeon, 1994. ISBN 80-207-</a:t>
            </a:r>
          </a:p>
          <a:p>
            <a:r>
              <a:rPr lang="cs-CZ" sz="1100" dirty="0"/>
              <a:t>0241-5.</a:t>
            </a:r>
          </a:p>
          <a:p>
            <a:r>
              <a:rPr lang="cs-CZ" sz="1100" dirty="0"/>
              <a:t>NORBERG-SCHULZ, Christian. Principy moderní architektury. Praha: </a:t>
            </a:r>
            <a:r>
              <a:rPr lang="cs-CZ" sz="1100" dirty="0" err="1"/>
              <a:t>Malvern</a:t>
            </a:r>
            <a:r>
              <a:rPr lang="cs-CZ" sz="1100" dirty="0"/>
              <a:t>, 2015. ISBN 978-80-7530-032-4.</a:t>
            </a:r>
          </a:p>
          <a:p>
            <a:r>
              <a:rPr lang="cs-CZ" sz="1100" dirty="0"/>
              <a:t>OUŘEDNÍK, Patrik. </a:t>
            </a:r>
            <a:r>
              <a:rPr lang="cs-CZ" sz="1100" dirty="0" err="1"/>
              <a:t>Europeana</a:t>
            </a:r>
            <a:r>
              <a:rPr lang="cs-CZ" sz="1100" dirty="0"/>
              <a:t>: stručné dějiny dvacátého věku. Praha: Paseka, 2001. ISBN 80-718-5404-2.</a:t>
            </a:r>
          </a:p>
          <a:p>
            <a:r>
              <a:rPr lang="cs-CZ" sz="1100" dirty="0"/>
              <a:t>PATOČKA, Jan, KOUBA, Pavel a Ivan CHVATÍK, </a:t>
            </a:r>
            <a:r>
              <a:rPr lang="cs-CZ" sz="1100" dirty="0" err="1"/>
              <a:t>ed</a:t>
            </a:r>
            <a:r>
              <a:rPr lang="cs-CZ" sz="1100" dirty="0"/>
              <a:t>. Přirozený svět jako filosofický problém. 3. vyd. Praha:</a:t>
            </a:r>
          </a:p>
          <a:p>
            <a:r>
              <a:rPr lang="cs-CZ" sz="1100" dirty="0"/>
              <a:t>Československý spisovatel, 1992. Orientace (Československý spisovatel). ISBN 80-202-0365-6.</a:t>
            </a:r>
          </a:p>
          <a:p>
            <a:r>
              <a:rPr lang="cs-CZ" sz="1100" dirty="0"/>
              <a:t>SOLÀ-MORALES, </a:t>
            </a:r>
            <a:r>
              <a:rPr lang="cs-CZ" sz="1100" dirty="0" err="1"/>
              <a:t>Ignasi</a:t>
            </a:r>
            <a:r>
              <a:rPr lang="cs-CZ" sz="1100" dirty="0"/>
              <a:t> de. Diference: topografie současné architektury. Praha: Česká komora architektů,</a:t>
            </a:r>
          </a:p>
          <a:p>
            <a:r>
              <a:rPr lang="pl-PL" sz="1100" dirty="0"/>
              <a:t>1999. Teorie a kritika architektury. ISBN 80-902-7351-3.</a:t>
            </a:r>
          </a:p>
          <a:p>
            <a:r>
              <a:rPr lang="cs-CZ" sz="1100" dirty="0"/>
              <a:t>VESELÝ, Dalibor. Architektura ve věku rozdělené reprezentace: problém tvořivosti ve stínu produkce. Praha:</a:t>
            </a:r>
          </a:p>
          <a:p>
            <a:r>
              <a:rPr lang="cs-CZ" sz="1100" dirty="0"/>
              <a:t>Academia, 2008. ISBN 978-80-200-1647-8.</a:t>
            </a:r>
          </a:p>
          <a:p>
            <a:r>
              <a:rPr lang="cs-CZ" sz="1100" b="1" dirty="0"/>
              <a:t>Zdroje dat:</a:t>
            </a:r>
          </a:p>
          <a:p>
            <a:r>
              <a:rPr lang="cs-CZ" sz="1100" dirty="0"/>
              <a:t>ČSÚ (2014): Databáze migrace v letech 2005–2013. Individuální anonymizovaná data o změnách trvalého a</a:t>
            </a:r>
          </a:p>
          <a:p>
            <a:r>
              <a:rPr lang="cs-CZ" sz="1100" dirty="0"/>
              <a:t>obvyklého bydliště na úrovni obcí České republiky. Český statistický úřad, Praha.</a:t>
            </a:r>
          </a:p>
          <a:p>
            <a:r>
              <a:rPr lang="cs-CZ" sz="1100" dirty="0"/>
              <a:t>SÚS (1953): Osídlení pohraničí v letech 1945‒1952. Zprávy a rozbory, řada 12‒0. Státní úřad statistický,</a:t>
            </a:r>
          </a:p>
          <a:p>
            <a:r>
              <a:rPr lang="cs-CZ" sz="1100" dirty="0"/>
              <a:t>Praha.</a:t>
            </a:r>
          </a:p>
          <a:p>
            <a:r>
              <a:rPr lang="cs-CZ" sz="1100" dirty="0"/>
              <a:t>Zpřístupnění historických prostorových a statistických dat v prostředí GIS, Projekt DF12P01OVV033 podpořilo</a:t>
            </a:r>
          </a:p>
          <a:p>
            <a:r>
              <a:rPr lang="cs-CZ" sz="1100" dirty="0"/>
              <a:t>v rámci programu aplikovaného výzkumu a vývoje národní a kulturní identity (NAKI)</a:t>
            </a:r>
          </a:p>
          <a:p>
            <a:r>
              <a:rPr lang="cs-CZ" sz="1100" dirty="0"/>
              <a:t>Ministerstvo kultury České republiky.</a:t>
            </a:r>
            <a:endParaRPr lang="cs-CZ" sz="1100" dirty="0">
              <a:solidFill>
                <a:schemeClr val="tx2"/>
              </a:solidFill>
            </a:endParaRPr>
          </a:p>
          <a:p>
            <a:endParaRPr lang="cs-CZ" sz="1100" dirty="0" smtClean="0">
              <a:solidFill>
                <a:schemeClr val="tx2"/>
              </a:solidFill>
            </a:endParaRPr>
          </a:p>
          <a:p>
            <a:endParaRPr lang="cs-CZ" sz="1100" dirty="0">
              <a:solidFill>
                <a:schemeClr val="tx2"/>
              </a:solidFill>
            </a:endParaRPr>
          </a:p>
          <a:p>
            <a:endParaRPr lang="cs-CZ" sz="1100" dirty="0" smtClean="0">
              <a:solidFill>
                <a:schemeClr val="tx2"/>
              </a:solidFill>
            </a:endParaRPr>
          </a:p>
          <a:p>
            <a:endParaRPr lang="cs-CZ" sz="1100" dirty="0" smtClean="0">
              <a:solidFill>
                <a:schemeClr val="tx2"/>
              </a:solidFill>
            </a:endParaRPr>
          </a:p>
          <a:p>
            <a:endParaRPr lang="cs-CZ" sz="1100" dirty="0" smtClean="0">
              <a:solidFill>
                <a:schemeClr val="tx2"/>
              </a:solidFill>
            </a:endParaRPr>
          </a:p>
          <a:p>
            <a:endParaRPr lang="cs-CZ" sz="1100" dirty="0" smtClean="0">
              <a:solidFill>
                <a:schemeClr val="tx2"/>
              </a:solidFill>
            </a:endParaRPr>
          </a:p>
          <a:p>
            <a:endParaRPr lang="cs-CZ" sz="1100" dirty="0" smtClean="0">
              <a:solidFill>
                <a:schemeClr val="tx2"/>
              </a:solidFill>
            </a:endParaRPr>
          </a:p>
          <a:p>
            <a:endParaRPr lang="cs-CZ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8941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cs-CZ" sz="3600" b="1" dirty="0" smtClean="0"/>
          </a:p>
          <a:p>
            <a:endParaRPr lang="cs-CZ" sz="3600" b="1" dirty="0"/>
          </a:p>
          <a:p>
            <a:endParaRPr lang="cs-CZ" sz="3600" b="1" dirty="0" smtClean="0"/>
          </a:p>
          <a:p>
            <a:endParaRPr lang="cs-CZ" sz="3600" b="1" dirty="0"/>
          </a:p>
          <a:p>
            <a:pPr algn="ctr"/>
            <a:r>
              <a:rPr lang="cs-CZ" sz="3600" b="1" dirty="0" smtClean="0"/>
              <a:t>DĚKUJI ZA VAŠI POZORNOST</a:t>
            </a:r>
          </a:p>
          <a:p>
            <a:pPr algn="ctr"/>
            <a:r>
              <a:rPr lang="cs-CZ" sz="2400" b="1" dirty="0" smtClean="0"/>
              <a:t>DĚKUJI ZA VEDENÍ A INSPIRACI PROF. JANU JEHLÍKOVI </a:t>
            </a:r>
          </a:p>
          <a:p>
            <a:endParaRPr lang="cs-CZ" sz="3600" b="1" dirty="0" smtClean="0">
              <a:solidFill>
                <a:schemeClr val="tx2"/>
              </a:solidFill>
            </a:endParaRPr>
          </a:p>
          <a:p>
            <a:pPr algn="ctr"/>
            <a:r>
              <a:rPr lang="cs-CZ" sz="3600" b="1" dirty="0" smtClean="0"/>
              <a:t>Petr Stanjura </a:t>
            </a:r>
            <a:r>
              <a:rPr lang="cs-CZ" sz="3600" dirty="0" smtClean="0"/>
              <a:t>/</a:t>
            </a:r>
            <a:r>
              <a:rPr lang="cs-CZ" sz="3600" b="1" dirty="0" smtClean="0"/>
              <a:t> </a:t>
            </a:r>
            <a:r>
              <a:rPr lang="cs-CZ" sz="3600" dirty="0"/>
              <a:t>stanjura@seznam.cz</a:t>
            </a:r>
            <a:endParaRPr lang="cs-CZ" sz="3600" b="1" dirty="0" smtClean="0"/>
          </a:p>
          <a:p>
            <a:endParaRPr lang="cs-CZ" sz="3600" b="1" dirty="0">
              <a:solidFill>
                <a:schemeClr val="tx2"/>
              </a:solidFill>
            </a:endParaRPr>
          </a:p>
          <a:p>
            <a:endParaRPr lang="cs-CZ" sz="3600" b="1" dirty="0" smtClean="0">
              <a:solidFill>
                <a:schemeClr val="tx2"/>
              </a:solidFill>
            </a:endParaRPr>
          </a:p>
          <a:p>
            <a:endParaRPr lang="cs-CZ" sz="3600" b="1" dirty="0" smtClean="0">
              <a:solidFill>
                <a:schemeClr val="tx2"/>
              </a:solidFill>
            </a:endParaRPr>
          </a:p>
          <a:p>
            <a:endParaRPr lang="cs-CZ" sz="3600" b="1" dirty="0">
              <a:solidFill>
                <a:schemeClr val="tx2"/>
              </a:solidFill>
            </a:endParaRPr>
          </a:p>
          <a:p>
            <a:endParaRPr lang="cs-CZ" sz="1100" dirty="0" smtClean="0">
              <a:solidFill>
                <a:schemeClr val="tx2"/>
              </a:solidFill>
            </a:endParaRPr>
          </a:p>
          <a:p>
            <a:r>
              <a:rPr lang="cs-CZ" sz="1100" dirty="0" smtClean="0">
                <a:solidFill>
                  <a:schemeClr val="tx2"/>
                </a:solidFill>
              </a:rPr>
              <a:t>;</a:t>
            </a:r>
            <a:endParaRPr lang="cs-CZ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Anotace disertační práce</a:t>
            </a:r>
          </a:p>
          <a:p>
            <a:endParaRPr lang="cs-CZ" dirty="0"/>
          </a:p>
          <a:p>
            <a:r>
              <a:rPr lang="cs-CZ" dirty="0"/>
              <a:t>Struktura a podoba českých měst je obecně značně ovlivněna přerušeným „přirozeným“ vývojem vlivem válečné </a:t>
            </a:r>
            <a:r>
              <a:rPr lang="cs-CZ" dirty="0" smtClean="0"/>
              <a:t>devastace a </a:t>
            </a:r>
            <a:r>
              <a:rPr lang="cs-CZ" dirty="0"/>
              <a:t>následného poúnorového vývoje. V případě Opavy se jedná o zásadní a téměř bezprecedentní devastaci na konci druhé světové </a:t>
            </a:r>
            <a:r>
              <a:rPr lang="cs-CZ" dirty="0" smtClean="0"/>
              <a:t>války, odsun německého etnika </a:t>
            </a:r>
            <a:r>
              <a:rPr lang="cs-CZ" dirty="0"/>
              <a:t>a dostavbu města v duchu socialistického realismu, v širším regionu také o vliv masové urbanizace od počátku průmyslové revoluce a v poválečném vývoji, až po současný stav „agonie“ tradičního těžkého průmyslu a souvisejících škod a zátěží v rozsáhlých územích. Základní ambicí projektu je rozpoznat a pojmenovat zásadní elementy sídla s akcentem na vyhodnocení </a:t>
            </a:r>
            <a:r>
              <a:rPr lang="cs-CZ" dirty="0" smtClean="0"/>
              <a:t>dopadu deformací </a:t>
            </a:r>
            <a:r>
              <a:rPr lang="cs-CZ" dirty="0"/>
              <a:t>urbánního </a:t>
            </a:r>
            <a:r>
              <a:rPr lang="cs-CZ" dirty="0" smtClean="0"/>
              <a:t>vývoje </a:t>
            </a:r>
            <a:r>
              <a:rPr lang="cs-CZ" dirty="0"/>
              <a:t>daných </a:t>
            </a:r>
            <a:r>
              <a:rPr lang="cs-CZ" dirty="0" smtClean="0"/>
              <a:t>válečnými destrukcemi </a:t>
            </a:r>
            <a:r>
              <a:rPr lang="cs-CZ" dirty="0"/>
              <a:t>a sociodemografickými </a:t>
            </a:r>
            <a:r>
              <a:rPr lang="cs-CZ" dirty="0" smtClean="0"/>
              <a:t>změnami na reprezentační </a:t>
            </a:r>
            <a:r>
              <a:rPr lang="cs-CZ" dirty="0"/>
              <a:t>funkci města</a:t>
            </a:r>
            <a:r>
              <a:rPr lang="cs-CZ" dirty="0" smtClean="0"/>
              <a:t>. Cílem </a:t>
            </a:r>
            <a:r>
              <a:rPr lang="cs-CZ" dirty="0"/>
              <a:t>je zároveň předložení takových nástrojů </a:t>
            </a:r>
            <a:r>
              <a:rPr lang="cs-CZ" dirty="0" smtClean="0"/>
              <a:t>/argumentů/ municipalitám</a:t>
            </a:r>
            <a:r>
              <a:rPr lang="cs-CZ" dirty="0"/>
              <a:t>, jako stěžejním iniciátorům a moderátorům korekcí těchto deformací či defektů, které nastíní škálu řešení s různou intenzitou zásahu do organismu města. 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09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Vymezení tématu</a:t>
            </a:r>
          </a:p>
          <a:p>
            <a:endParaRPr lang="cs-CZ" b="1" dirty="0" smtClean="0"/>
          </a:p>
          <a:p>
            <a:r>
              <a:rPr lang="cs-CZ" dirty="0" smtClean="0"/>
              <a:t>Reprezentace </a:t>
            </a:r>
            <a:r>
              <a:rPr lang="cs-CZ" dirty="0"/>
              <a:t>je obecně nahlížena jako jedna z hlavních funkcí sídla. Dle prof. Jehlíka </a:t>
            </a:r>
            <a:r>
              <a:rPr lang="cs-CZ" dirty="0" smtClean="0"/>
              <a:t>tvoří </a:t>
            </a:r>
            <a:r>
              <a:rPr lang="cs-CZ" dirty="0"/>
              <a:t>spolu s dalšími dvěma hlavními funkcemi sídla tuto trojici :  </a:t>
            </a:r>
            <a:r>
              <a:rPr lang="cs-CZ" i="1" dirty="0"/>
              <a:t>bezpečí, komunikace, </a:t>
            </a:r>
            <a:r>
              <a:rPr lang="cs-CZ" i="1" dirty="0" smtClean="0"/>
              <a:t>reprezentace.</a:t>
            </a:r>
          </a:p>
          <a:p>
            <a:endParaRPr lang="cs-CZ" dirty="0"/>
          </a:p>
          <a:p>
            <a:r>
              <a:rPr lang="cs-CZ" dirty="0" smtClean="0"/>
              <a:t>Význam </a:t>
            </a:r>
            <a:r>
              <a:rPr lang="cs-CZ" dirty="0"/>
              <a:t>jádrového území/středu jako místa koncentrace reprezentace a </a:t>
            </a:r>
            <a:r>
              <a:rPr lang="cs-CZ" dirty="0" smtClean="0"/>
              <a:t>identifikace.</a:t>
            </a:r>
          </a:p>
          <a:p>
            <a:endParaRPr lang="cs-CZ" dirty="0"/>
          </a:p>
          <a:p>
            <a:r>
              <a:rPr lang="cs-CZ" b="1" dirty="0" smtClean="0"/>
              <a:t>Identita </a:t>
            </a:r>
            <a:r>
              <a:rPr lang="cs-CZ" b="1" dirty="0"/>
              <a:t>místa a obce či identifikace lidí s místem a obcí vychází především z respektu k činům předchozích generací a ze schopnosti oddělovat podstatné od </a:t>
            </a:r>
            <a:r>
              <a:rPr lang="cs-CZ" b="1" dirty="0" smtClean="0"/>
              <a:t>nepodstatného /J.J./</a:t>
            </a:r>
            <a:endParaRPr lang="cs-CZ" b="1" dirty="0"/>
          </a:p>
          <a:p>
            <a:endParaRPr lang="cs-CZ" dirty="0"/>
          </a:p>
          <a:p>
            <a:r>
              <a:rPr lang="cs-CZ" i="1" dirty="0"/>
              <a:t>Typ, </a:t>
            </a:r>
            <a:r>
              <a:rPr lang="cs-CZ" i="1" dirty="0" err="1"/>
              <a:t>atyp</a:t>
            </a:r>
            <a:r>
              <a:rPr lang="cs-CZ" i="1" dirty="0"/>
              <a:t>, archetyp- </a:t>
            </a:r>
            <a:r>
              <a:rPr lang="cs-CZ" dirty="0"/>
              <a:t>definice, význam typologie na reprezentační funkci </a:t>
            </a:r>
            <a:r>
              <a:rPr lang="cs-CZ" dirty="0" smtClean="0"/>
              <a:t>města.</a:t>
            </a:r>
          </a:p>
          <a:p>
            <a:endParaRPr lang="cs-CZ" dirty="0"/>
          </a:p>
          <a:p>
            <a:r>
              <a:rPr lang="cs-CZ" dirty="0"/>
              <a:t>Tuto základní typologii lze nahlížet prizmatem míry přítomnosti principu </a:t>
            </a:r>
            <a:r>
              <a:rPr lang="cs-CZ" dirty="0" smtClean="0"/>
              <a:t>individuálního /</a:t>
            </a:r>
            <a:r>
              <a:rPr lang="cs-CZ" b="1" dirty="0" smtClean="0"/>
              <a:t>svobodného</a:t>
            </a:r>
            <a:r>
              <a:rPr lang="cs-CZ" dirty="0" smtClean="0"/>
              <a:t>/ </a:t>
            </a:r>
            <a:r>
              <a:rPr lang="cs-CZ" dirty="0"/>
              <a:t>či naopak principu kolektivního, masového, „stádního</a:t>
            </a:r>
            <a:r>
              <a:rPr lang="cs-CZ" dirty="0" smtClean="0"/>
              <a:t>“/</a:t>
            </a:r>
            <a:r>
              <a:rPr lang="cs-CZ" b="1" dirty="0" smtClean="0"/>
              <a:t>vnuceného</a:t>
            </a:r>
            <a:r>
              <a:rPr lang="cs-CZ" dirty="0" smtClean="0"/>
              <a:t>/.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/>
          </a:p>
          <a:p>
            <a:r>
              <a:rPr lang="cs-CZ" b="1" dirty="0" smtClean="0"/>
              <a:t>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009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Vymezení tématu</a:t>
            </a:r>
          </a:p>
          <a:p>
            <a:endParaRPr lang="cs-CZ" b="1" dirty="0" smtClean="0"/>
          </a:p>
          <a:p>
            <a:endParaRPr lang="cs-CZ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/>
          </a:p>
          <a:p>
            <a:r>
              <a:rPr lang="cs-CZ" b="1" dirty="0" smtClean="0"/>
              <a:t> </a:t>
            </a:r>
            <a:endParaRPr lang="cs-CZ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847"/>
            <a:ext cx="9144000" cy="689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3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-19276"/>
            <a:ext cx="9144000" cy="75713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Strategický cíl</a:t>
            </a:r>
          </a:p>
          <a:p>
            <a:r>
              <a:rPr lang="cs-CZ" dirty="0" smtClean="0"/>
              <a:t>Hledání</a:t>
            </a:r>
            <a:r>
              <a:rPr lang="cs-CZ" dirty="0"/>
              <a:t>, rozpoznání a </a:t>
            </a:r>
            <a:r>
              <a:rPr lang="cs-CZ" dirty="0" smtClean="0"/>
              <a:t>pojmenování urbánního vzorce měst na historickém území Slezska.</a:t>
            </a:r>
          </a:p>
          <a:p>
            <a:endParaRPr lang="cs-CZ" dirty="0" smtClean="0"/>
          </a:p>
          <a:p>
            <a:r>
              <a:rPr lang="cs-CZ" dirty="0" smtClean="0"/>
              <a:t>Definovat vhodné zobrazovací metody a formu sdílení pojmenovaného urbánního vzorce. </a:t>
            </a:r>
          </a:p>
          <a:p>
            <a:r>
              <a:rPr lang="cs-CZ" dirty="0" smtClean="0"/>
              <a:t>/ ačkoli se „vždy de </a:t>
            </a:r>
            <a:r>
              <a:rPr lang="cs-CZ" dirty="0"/>
              <a:t>facto </a:t>
            </a:r>
            <a:r>
              <a:rPr lang="cs-CZ" dirty="0" smtClean="0"/>
              <a:t>jedná </a:t>
            </a:r>
            <a:r>
              <a:rPr lang="cs-CZ" dirty="0"/>
              <a:t>o mentální mapu jako průmět vědomých a podvědomých představ o </a:t>
            </a:r>
            <a:r>
              <a:rPr lang="cs-CZ" dirty="0" smtClean="0"/>
              <a:t>věci.“ J.J./</a:t>
            </a:r>
            <a:endParaRPr lang="cs-CZ" b="1" dirty="0" smtClean="0"/>
          </a:p>
          <a:p>
            <a:r>
              <a:rPr lang="cs-CZ" b="1" dirty="0" smtClean="0"/>
              <a:t>Taktické cíle</a:t>
            </a:r>
          </a:p>
          <a:p>
            <a:r>
              <a:rPr lang="cs-CZ" dirty="0"/>
              <a:t>Výzkum deformací urbánního vzorce geneze sídel, postižených destrukcemi a sociodemografickými změnami, a jejich dopad na reprezentační funkci města.</a:t>
            </a:r>
          </a:p>
          <a:p>
            <a:endParaRPr lang="cs-CZ" b="1" dirty="0" smtClean="0"/>
          </a:p>
          <a:p>
            <a:r>
              <a:rPr lang="cs-CZ" dirty="0" smtClean="0"/>
              <a:t>Prozkoumat  </a:t>
            </a:r>
            <a:r>
              <a:rPr lang="cs-CZ" dirty="0"/>
              <a:t>vztah mezi reprezentací jako základní funkcí města a mírou změn v destruovaných sídlech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Porovnání vitality urbánního vzorce v sídlech ovlivněných deformacemi fyzické struktury (např. válečnými destrukcemi) a sociodemografickými změnami (např. odsun/genocida etnika či odsuny obyvatel dle konfese). Nalezení a pojmenování analogií. </a:t>
            </a:r>
          </a:p>
          <a:p>
            <a:endParaRPr lang="cs-CZ" dirty="0" smtClean="0"/>
          </a:p>
          <a:p>
            <a:r>
              <a:rPr lang="cs-CZ" dirty="0" smtClean="0"/>
              <a:t>Navázat na </a:t>
            </a:r>
            <a:r>
              <a:rPr lang="cs-CZ" i="1" dirty="0"/>
              <a:t>Metodiku zadávání územních </a:t>
            </a:r>
            <a:r>
              <a:rPr lang="cs-CZ" i="1" dirty="0" smtClean="0"/>
              <a:t>plánů </a:t>
            </a:r>
            <a:r>
              <a:rPr lang="cs-CZ" dirty="0" smtClean="0"/>
              <a:t>v tomto vymezeném specializovaném kontextu.</a:t>
            </a:r>
          </a:p>
          <a:p>
            <a:r>
              <a:rPr lang="cs-CZ" dirty="0" smtClean="0"/>
              <a:t>Definování </a:t>
            </a:r>
            <a:r>
              <a:rPr lang="cs-CZ" i="1" dirty="0" smtClean="0"/>
              <a:t>ukotvené</a:t>
            </a:r>
            <a:r>
              <a:rPr lang="cs-CZ" dirty="0" smtClean="0"/>
              <a:t> architektury </a:t>
            </a:r>
            <a:r>
              <a:rPr lang="cs-CZ" dirty="0"/>
              <a:t>- vliv míry zastoupení „ukotvené“ architektury na </a:t>
            </a:r>
            <a:r>
              <a:rPr lang="cs-CZ" i="1" dirty="0"/>
              <a:t>děje</a:t>
            </a:r>
            <a:r>
              <a:rPr lang="cs-CZ" dirty="0"/>
              <a:t> (potenciál kvality života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r>
              <a:rPr lang="cs-CZ" dirty="0" smtClean="0"/>
              <a:t>Shromáždění </a:t>
            </a:r>
            <a:r>
              <a:rPr lang="cs-CZ" dirty="0"/>
              <a:t>a vyhodnocení příkladů rekonstrukce destruovaných sídel.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-Prověřit použitelnost a přínosnost pro průkaz zjištění a jejich následnou popularizaci pomocí aplikace </a:t>
            </a:r>
            <a:r>
              <a:rPr lang="cs-CZ" i="1" dirty="0"/>
              <a:t>virtuální a </a:t>
            </a:r>
            <a:r>
              <a:rPr lang="cs-CZ" i="1" dirty="0" err="1"/>
              <a:t>augmentované</a:t>
            </a:r>
            <a:r>
              <a:rPr lang="cs-CZ" i="1" dirty="0"/>
              <a:t> reality. </a:t>
            </a:r>
            <a:endParaRPr lang="cs-CZ" i="1" dirty="0" smtClean="0"/>
          </a:p>
          <a:p>
            <a:r>
              <a:rPr lang="cs-CZ" i="1" dirty="0" smtClean="0"/>
              <a:t>-</a:t>
            </a:r>
            <a:r>
              <a:rPr lang="cs-CZ" dirty="0" smtClean="0"/>
              <a:t>Precizování atributů </a:t>
            </a:r>
            <a:r>
              <a:rPr lang="cs-CZ" i="1" dirty="0" smtClean="0"/>
              <a:t>Geografické </a:t>
            </a:r>
            <a:r>
              <a:rPr lang="cs-CZ" i="1" dirty="0"/>
              <a:t>a </a:t>
            </a:r>
            <a:r>
              <a:rPr lang="cs-CZ" i="1" dirty="0" smtClean="0"/>
              <a:t>prostorové analýzy </a:t>
            </a:r>
            <a:r>
              <a:rPr lang="cs-CZ" i="1" dirty="0"/>
              <a:t>(GIS</a:t>
            </a:r>
            <a:r>
              <a:rPr lang="cs-CZ" i="1" dirty="0" smtClean="0"/>
              <a:t>) </a:t>
            </a:r>
            <a:r>
              <a:rPr lang="cs-CZ" dirty="0" smtClean="0"/>
              <a:t>pro dané téma a návrh implementace těchto atributů do </a:t>
            </a:r>
            <a:r>
              <a:rPr lang="cs-CZ" i="1" dirty="0" smtClean="0"/>
              <a:t>územně analytických podkladů</a:t>
            </a:r>
            <a:r>
              <a:rPr lang="cs-CZ" dirty="0" smtClean="0"/>
              <a:t>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427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Hypotéza </a:t>
            </a:r>
            <a:r>
              <a:rPr lang="cs-CZ" b="1" dirty="0"/>
              <a:t>/ výzkumná </a:t>
            </a:r>
            <a:r>
              <a:rPr lang="cs-CZ" b="1" dirty="0" smtClean="0"/>
              <a:t>otázka</a:t>
            </a:r>
          </a:p>
          <a:p>
            <a:endParaRPr lang="cs-CZ" b="1" dirty="0" smtClean="0"/>
          </a:p>
          <a:p>
            <a:r>
              <a:rPr lang="cs-CZ" dirty="0" smtClean="0"/>
              <a:t>Ochromení funkce reprezentace způsobené poškozením urbánní struktury má negativní následky na kvalitu života obyvatel a vitalitu sídla.</a:t>
            </a:r>
          </a:p>
          <a:p>
            <a:endParaRPr lang="cs-CZ" dirty="0"/>
          </a:p>
          <a:p>
            <a:r>
              <a:rPr lang="cs-CZ" dirty="0" smtClean="0"/>
              <a:t>Jaká je vazba mezi existujícím urbánním vzorcem a aktuálními aktéry města?</a:t>
            </a:r>
          </a:p>
          <a:p>
            <a:endParaRPr lang="cs-CZ" dirty="0"/>
          </a:p>
          <a:p>
            <a:r>
              <a:rPr lang="cs-CZ" dirty="0" smtClean="0"/>
              <a:t>Je urbánní vzorec konstantní nebo je dynamickou výslednicí působení toho, co je čteno (hmotné) a tím,  kdo jej čte (právě žijící lidé)?</a:t>
            </a:r>
          </a:p>
          <a:p>
            <a:endParaRPr lang="cs-CZ" dirty="0" smtClean="0"/>
          </a:p>
          <a:p>
            <a:r>
              <a:rPr lang="cs-CZ" dirty="0" smtClean="0"/>
              <a:t>Jaké zásadní principy urbánního vzorce lze přenášet jeho nositelem (např. etnikem)?</a:t>
            </a:r>
          </a:p>
          <a:p>
            <a:endParaRPr lang="cs-CZ" dirty="0"/>
          </a:p>
          <a:p>
            <a:r>
              <a:rPr lang="cs-CZ" dirty="0" smtClean="0"/>
              <a:t>Může municipalita sehrát roli  suplujícího aktéra /či  investora/ v obnově reprezentativní funkce sídla i v oblastech, které tradičně patří soukromému sektoru?</a:t>
            </a:r>
          </a:p>
          <a:p>
            <a:endParaRPr lang="cs-CZ" dirty="0" smtClean="0"/>
          </a:p>
          <a:p>
            <a:endParaRPr lang="cs-CZ" dirty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r>
              <a:rPr lang="cs-CZ" b="1" dirty="0" smtClean="0"/>
              <a:t>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023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80511" cy="7017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Metodologie</a:t>
            </a:r>
          </a:p>
          <a:p>
            <a:endParaRPr lang="cs-CZ" b="1" dirty="0" smtClean="0"/>
          </a:p>
          <a:p>
            <a:r>
              <a:rPr lang="cs-CZ" b="1" dirty="0" smtClean="0"/>
              <a:t>	hledání</a:t>
            </a:r>
          </a:p>
          <a:p>
            <a:r>
              <a:rPr lang="cs-CZ" b="1" dirty="0" smtClean="0"/>
              <a:t>	rozpoznání </a:t>
            </a:r>
          </a:p>
          <a:p>
            <a:r>
              <a:rPr lang="cs-CZ" b="1" dirty="0" smtClean="0"/>
              <a:t>	pojmenování</a:t>
            </a:r>
          </a:p>
          <a:p>
            <a:endParaRPr lang="cs-CZ" b="1" dirty="0"/>
          </a:p>
          <a:p>
            <a:r>
              <a:rPr lang="cs-CZ" b="1" i="1" dirty="0" smtClean="0"/>
              <a:t>Případová studie</a:t>
            </a:r>
          </a:p>
          <a:p>
            <a:r>
              <a:rPr lang="cs-CZ" b="1" i="1" dirty="0" smtClean="0"/>
              <a:t>Komparativní metoda</a:t>
            </a:r>
          </a:p>
          <a:p>
            <a:endParaRPr lang="cs-CZ" dirty="0"/>
          </a:p>
          <a:p>
            <a:r>
              <a:rPr lang="cs-CZ" dirty="0" smtClean="0"/>
              <a:t>Předběžně stanovená porovnávaná města:</a:t>
            </a:r>
          </a:p>
          <a:p>
            <a:r>
              <a:rPr lang="cs-CZ" b="1" i="1" dirty="0" smtClean="0"/>
              <a:t>Opava, </a:t>
            </a:r>
            <a:r>
              <a:rPr lang="cs-CZ" i="1" dirty="0" smtClean="0"/>
              <a:t>Krnov, Bruntál,  Těšín</a:t>
            </a:r>
            <a:r>
              <a:rPr lang="cs-CZ" i="1" dirty="0"/>
              <a:t>, Vratislav, Ratiboř</a:t>
            </a:r>
            <a:r>
              <a:rPr lang="cs-CZ" i="1" dirty="0" smtClean="0"/>
              <a:t>, </a:t>
            </a:r>
            <a:r>
              <a:rPr lang="cs-CZ" i="1" dirty="0" err="1" smtClean="0"/>
              <a:t>Opole</a:t>
            </a:r>
            <a:r>
              <a:rPr lang="cs-CZ" i="1" dirty="0" smtClean="0"/>
              <a:t>, Nisa, Gliwice</a:t>
            </a:r>
          </a:p>
          <a:p>
            <a:endParaRPr lang="cs-CZ" i="1" dirty="0" smtClean="0"/>
          </a:p>
          <a:p>
            <a:r>
              <a:rPr lang="cs-CZ" dirty="0" smtClean="0"/>
              <a:t>Města původně zahrnuta do výběru:</a:t>
            </a:r>
            <a:endParaRPr lang="cs-CZ" dirty="0"/>
          </a:p>
          <a:p>
            <a:r>
              <a:rPr lang="cs-CZ" i="1" dirty="0" smtClean="0"/>
              <a:t>Nový Jičín, Frýdek-Místek ,Liberec (etnické změny), Drážďany (destrukce),</a:t>
            </a:r>
          </a:p>
          <a:p>
            <a:r>
              <a:rPr lang="cs-CZ" i="1" dirty="0" smtClean="0"/>
              <a:t>Havířov, </a:t>
            </a:r>
            <a:r>
              <a:rPr lang="cs-CZ" i="1" dirty="0" err="1" smtClean="0"/>
              <a:t>Almere</a:t>
            </a:r>
            <a:r>
              <a:rPr lang="cs-CZ" i="1" dirty="0" smtClean="0"/>
              <a:t> (města kontrastní bez historického vývoje)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Další zvažované metody:</a:t>
            </a:r>
          </a:p>
          <a:p>
            <a:r>
              <a:rPr lang="cs-CZ" b="1" i="1" dirty="0" smtClean="0"/>
              <a:t>sociologický </a:t>
            </a:r>
            <a:r>
              <a:rPr lang="cs-CZ" b="1" i="1" dirty="0"/>
              <a:t>výzkum </a:t>
            </a:r>
            <a:endParaRPr lang="cs-CZ" sz="1600" i="1" dirty="0" smtClean="0"/>
          </a:p>
          <a:p>
            <a:r>
              <a:rPr lang="cs-CZ" b="1" i="1" dirty="0" smtClean="0"/>
              <a:t>dotazníky</a:t>
            </a:r>
            <a:r>
              <a:rPr lang="cs-CZ" b="1" i="1" dirty="0"/>
              <a:t>, interview </a:t>
            </a:r>
            <a:endParaRPr lang="cs-CZ" b="1" i="1" dirty="0" smtClean="0"/>
          </a:p>
          <a:p>
            <a:endParaRPr lang="cs-CZ" b="1" i="1" dirty="0"/>
          </a:p>
          <a:p>
            <a:endParaRPr lang="cs-CZ" b="1" i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82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9095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cs-CZ" sz="3600" b="1" dirty="0" smtClean="0"/>
          </a:p>
          <a:p>
            <a:endParaRPr lang="cs-CZ" sz="3600" b="1" dirty="0"/>
          </a:p>
          <a:p>
            <a:endParaRPr lang="cs-CZ" sz="3600" b="1" dirty="0" smtClean="0"/>
          </a:p>
          <a:p>
            <a:endParaRPr lang="cs-CZ" sz="1200" b="1" dirty="0" smtClean="0"/>
          </a:p>
          <a:p>
            <a:endParaRPr lang="cs-CZ" sz="1200" b="1" dirty="0"/>
          </a:p>
          <a:p>
            <a:r>
              <a:rPr lang="cs-CZ" sz="1200" b="1" dirty="0" smtClean="0"/>
              <a:t>Gramotnost </a:t>
            </a:r>
            <a:r>
              <a:rPr lang="cs-CZ" sz="1200" dirty="0"/>
              <a:t>je individuální schopnost číst a psát. Neznamená pouze schopnost identifikovat jednotlivá písmena nebo schopnost napsat jednoduchá slova. Gramotnost je schopnost plynule číst i delší text </a:t>
            </a:r>
            <a:r>
              <a:rPr lang="cs-CZ" sz="1200" b="1" dirty="0"/>
              <a:t>a především – schopnost porozumět jeho obsahu. </a:t>
            </a:r>
            <a:r>
              <a:rPr lang="cs-CZ" sz="1200" dirty="0"/>
              <a:t>(wikipedie) </a:t>
            </a:r>
            <a:endParaRPr lang="cs-CZ" sz="1200" dirty="0" smtClean="0"/>
          </a:p>
          <a:p>
            <a:endParaRPr lang="cs-CZ" sz="1200" b="1" dirty="0" smtClean="0"/>
          </a:p>
          <a:p>
            <a:r>
              <a:rPr lang="cs-CZ" sz="1200" b="1" dirty="0" smtClean="0"/>
              <a:t>/ Kevin Lynch: </a:t>
            </a:r>
            <a:r>
              <a:rPr lang="cs-CZ" sz="1200" dirty="0" smtClean="0"/>
              <a:t>"...V tomto kontextu nám jako model prostředí s velkou </a:t>
            </a:r>
            <a:r>
              <a:rPr lang="cs-CZ" sz="1200" b="1" dirty="0" err="1" smtClean="0"/>
              <a:t>imageability</a:t>
            </a:r>
            <a:r>
              <a:rPr lang="cs-CZ" sz="1200" b="1" dirty="0" smtClean="0"/>
              <a:t> </a:t>
            </a:r>
            <a:r>
              <a:rPr lang="cs-CZ" sz="1200" dirty="0" smtClean="0"/>
              <a:t>mohou posloužit třeba </a:t>
            </a:r>
            <a:r>
              <a:rPr lang="cs-CZ" sz="1200" b="1" dirty="0" smtClean="0"/>
              <a:t>Benátky. </a:t>
            </a:r>
            <a:r>
              <a:rPr lang="cs-CZ" sz="1200" dirty="0" smtClean="0"/>
              <a:t>Ve Spojených státech můžeme v této kategorii jmenovat </a:t>
            </a:r>
            <a:r>
              <a:rPr lang="cs-CZ" sz="1200" b="1" dirty="0" smtClean="0"/>
              <a:t>část Manhattanu, San </a:t>
            </a:r>
            <a:r>
              <a:rPr lang="cs-CZ" sz="1200" b="1" dirty="0" err="1" smtClean="0"/>
              <a:t>Farncisco</a:t>
            </a:r>
            <a:r>
              <a:rPr lang="cs-CZ" sz="1200" b="1" dirty="0" smtClean="0"/>
              <a:t>, Boston, </a:t>
            </a:r>
            <a:r>
              <a:rPr lang="cs-CZ" sz="1200" dirty="0" smtClean="0"/>
              <a:t>a </a:t>
            </a:r>
            <a:r>
              <a:rPr lang="cs-CZ" sz="1200" b="1" dirty="0" smtClean="0"/>
              <a:t>možná </a:t>
            </a:r>
            <a:r>
              <a:rPr lang="cs-CZ" sz="1200" dirty="0" smtClean="0"/>
              <a:t>i břehy jezera v </a:t>
            </a:r>
            <a:r>
              <a:rPr lang="cs-CZ" sz="1200" b="1" dirty="0" smtClean="0"/>
              <a:t>Chicagu." / K. L.: </a:t>
            </a:r>
            <a:r>
              <a:rPr lang="cs-CZ" sz="1200" dirty="0" smtClean="0"/>
              <a:t>"...Přitom člověk může stěží nalézt dramatičtější a více inspirující </a:t>
            </a:r>
            <a:r>
              <a:rPr lang="cs-CZ" sz="1200" b="1" dirty="0" smtClean="0"/>
              <a:t>topografickou situaci </a:t>
            </a:r>
            <a:r>
              <a:rPr lang="cs-CZ" sz="1200" dirty="0" err="1" smtClean="0"/>
              <a:t>nežje</a:t>
            </a:r>
            <a:r>
              <a:rPr lang="cs-CZ" sz="1200" dirty="0" smtClean="0"/>
              <a:t> v Jersey City. Ovšem pod podmínkou, že zde </a:t>
            </a:r>
            <a:r>
              <a:rPr lang="cs-CZ" sz="1200" b="1" dirty="0" smtClean="0"/>
              <a:t>město postavíte znovu." / K. L.: </a:t>
            </a:r>
            <a:r>
              <a:rPr lang="cs-CZ" sz="1200" dirty="0" smtClean="0"/>
              <a:t>"...Jiné stálé téma se týkalo relativního stáří objektů. Zřejmě fakt, že se naše prostředí tak často mění, vyvolává rozšířené a téměř </a:t>
            </a:r>
            <a:r>
              <a:rPr lang="cs-CZ" sz="1200" b="1" dirty="0" smtClean="0"/>
              <a:t>chorobné lpění na všem, co tuto smršť přežije." / K. L. </a:t>
            </a:r>
            <a:r>
              <a:rPr lang="cs-CZ" sz="1200" dirty="0" smtClean="0"/>
              <a:t>"...Panorama a široké výhledy lidi obyčejně nadchnou....Nicméně ve </a:t>
            </a:r>
            <a:r>
              <a:rPr lang="cs-CZ" sz="1200" b="1" dirty="0" smtClean="0"/>
              <a:t>smysluplném, kvalitně</a:t>
            </a:r>
          </a:p>
          <a:p>
            <a:r>
              <a:rPr lang="cs-CZ" sz="1200" b="1" dirty="0" smtClean="0"/>
              <a:t>komponovaném </a:t>
            </a:r>
            <a:r>
              <a:rPr lang="cs-CZ" sz="1200" b="1" dirty="0"/>
              <a:t>panoramatu </a:t>
            </a:r>
            <a:r>
              <a:rPr lang="cs-CZ" sz="1200" dirty="0"/>
              <a:t>město poskytuje jeden ze </a:t>
            </a:r>
            <a:r>
              <a:rPr lang="cs-CZ" sz="1200" b="1" dirty="0"/>
              <a:t>základních prožitků</a:t>
            </a:r>
            <a:r>
              <a:rPr lang="cs-CZ" sz="1200" dirty="0"/>
              <a:t>." </a:t>
            </a:r>
            <a:endParaRPr lang="cs-CZ" sz="1200" dirty="0" smtClean="0"/>
          </a:p>
          <a:p>
            <a:endParaRPr lang="cs-CZ" sz="1200" b="1" dirty="0" smtClean="0"/>
          </a:p>
          <a:p>
            <a:r>
              <a:rPr lang="cs-CZ" sz="1200" b="1" dirty="0" smtClean="0"/>
              <a:t>/ </a:t>
            </a:r>
            <a:r>
              <a:rPr lang="cs-CZ" sz="1200" b="1" dirty="0"/>
              <a:t>Dalibor Veselý: </a:t>
            </a:r>
            <a:r>
              <a:rPr lang="cs-CZ" sz="1200" dirty="0"/>
              <a:t>"...Historii architektury můžeme považovat za historii pokusů, jak </a:t>
            </a:r>
            <a:r>
              <a:rPr lang="cs-CZ" sz="1200" b="1" dirty="0"/>
              <a:t>reprezentovat latentní řád přírody </a:t>
            </a:r>
            <a:r>
              <a:rPr lang="cs-CZ" sz="1200" dirty="0"/>
              <a:t>a vytvářet přesvědčivou prostorovou matrici pro ostatní obory kultury. Přesvědčivost této prostorové matrice se opírá o dlouhý </a:t>
            </a:r>
            <a:r>
              <a:rPr lang="cs-CZ" sz="1200" dirty="0" smtClean="0"/>
              <a:t>proces interpretací </a:t>
            </a:r>
            <a:r>
              <a:rPr lang="cs-CZ" sz="1200" dirty="0"/>
              <a:t>a modifikací, který </a:t>
            </a:r>
            <a:r>
              <a:rPr lang="cs-CZ" sz="1200" b="1" dirty="0"/>
              <a:t>ustavuje zřetelnou tradici</a:t>
            </a:r>
            <a:r>
              <a:rPr lang="cs-CZ" sz="1200" dirty="0"/>
              <a:t>. V evropské kultuře se tato tradice déle než dvě tisíciletí opírala o </a:t>
            </a:r>
            <a:r>
              <a:rPr lang="cs-CZ" sz="1200" b="1" dirty="0"/>
              <a:t>klasickou kosmologii </a:t>
            </a:r>
            <a:r>
              <a:rPr lang="cs-CZ" sz="1200" dirty="0"/>
              <a:t>a její křesťanskou interpretaci, která si uchovávala svou platnost až </a:t>
            </a:r>
            <a:r>
              <a:rPr lang="cs-CZ" sz="1200" b="1" dirty="0"/>
              <a:t>do období pozdního baroka</a:t>
            </a:r>
            <a:r>
              <a:rPr lang="cs-CZ" sz="1200" dirty="0"/>
              <a:t>. ...Nyní jen zdůrazněme, že nejdůležitější stránkou této tradice je konkrétní </a:t>
            </a:r>
            <a:r>
              <a:rPr lang="cs-CZ" sz="1200" dirty="0" smtClean="0"/>
              <a:t>role architektury </a:t>
            </a:r>
            <a:r>
              <a:rPr lang="cs-CZ" sz="1200" dirty="0"/>
              <a:t>při </a:t>
            </a:r>
            <a:r>
              <a:rPr lang="cs-CZ" sz="1200" b="1" dirty="0"/>
              <a:t>formování historické paměti </a:t>
            </a:r>
            <a:r>
              <a:rPr lang="cs-CZ" sz="1200" dirty="0"/>
              <a:t>a při </a:t>
            </a:r>
            <a:r>
              <a:rPr lang="cs-CZ" sz="1200" b="1" dirty="0"/>
              <a:t>prostorové organizaci kultury </a:t>
            </a:r>
            <a:r>
              <a:rPr lang="cs-CZ" sz="1200" dirty="0"/>
              <a:t>jako celku. </a:t>
            </a:r>
            <a:endParaRPr lang="cs-CZ" sz="1200" dirty="0" smtClean="0"/>
          </a:p>
          <a:p>
            <a:endParaRPr lang="cs-CZ" sz="1200" b="1" dirty="0"/>
          </a:p>
          <a:p>
            <a:r>
              <a:rPr lang="cs-CZ" sz="1200" b="1" dirty="0" smtClean="0"/>
              <a:t>/ </a:t>
            </a:r>
            <a:r>
              <a:rPr lang="cs-CZ" sz="1200" b="1" dirty="0"/>
              <a:t>Jan Jehlík: </a:t>
            </a:r>
            <a:r>
              <a:rPr lang="cs-CZ" sz="1200" dirty="0"/>
              <a:t>"...Projevem vzorce je silně abstrahovaný záznam (psaný a obrazový) substance. Pomocí schémat, obrazů a textů lze zaznamenat jak základní rysy fyzického prostředí (</a:t>
            </a:r>
            <a:r>
              <a:rPr lang="cs-CZ" sz="1200" b="1" dirty="0"/>
              <a:t>hmota, prostor</a:t>
            </a:r>
            <a:r>
              <a:rPr lang="cs-CZ" sz="1200" dirty="0"/>
              <a:t>), tak chování obce jako </a:t>
            </a:r>
            <a:r>
              <a:rPr lang="cs-CZ" sz="1200" dirty="0" smtClean="0"/>
              <a:t>společenství(činnosti</a:t>
            </a:r>
            <a:r>
              <a:rPr lang="cs-CZ" sz="1200" dirty="0"/>
              <a:t>, </a:t>
            </a:r>
            <a:r>
              <a:rPr lang="cs-CZ" sz="1200" b="1" dirty="0"/>
              <a:t>děje</a:t>
            </a:r>
            <a:r>
              <a:rPr lang="cs-CZ" sz="1200" dirty="0"/>
              <a:t>), tak i proměny a dynamiku jejich vývoje. Vždy půjde o </a:t>
            </a:r>
            <a:r>
              <a:rPr lang="cs-CZ" sz="1200" b="1" dirty="0"/>
              <a:t>subjektivní projekci syntetizující celostní povědomí o části světa</a:t>
            </a:r>
            <a:r>
              <a:rPr lang="cs-CZ" sz="1200" dirty="0"/>
              <a:t>. De facto se vždy jedná o mentální mapu jako průmět vědomých a podvědomých představ o věci. Sdělení se objeví až poté, co se zbavíme přebytečných informací. Řídící fenomény pro </a:t>
            </a:r>
            <a:r>
              <a:rPr lang="cs-CZ" sz="1200" dirty="0" smtClean="0"/>
              <a:t>nalezení vzorce </a:t>
            </a:r>
            <a:r>
              <a:rPr lang="cs-CZ" sz="1200" dirty="0"/>
              <a:t>jsou hledání, oddělení, hierarchie, charakteristika, lokace, obraz, uspořádání, matematika, vzor. </a:t>
            </a:r>
            <a:r>
              <a:rPr lang="cs-CZ" sz="1200" b="1" dirty="0"/>
              <a:t>Hledání. </a:t>
            </a:r>
            <a:r>
              <a:rPr lang="cs-CZ" sz="1200" dirty="0"/>
              <a:t>Je třeba nalézt stopy vývoje jako </a:t>
            </a:r>
            <a:r>
              <a:rPr lang="cs-CZ" sz="1200" b="1" dirty="0"/>
              <a:t>otisky společenství do místa</a:t>
            </a:r>
            <a:r>
              <a:rPr lang="cs-CZ" sz="1200" dirty="0"/>
              <a:t>, jako otisky jedinečnosti vývoje každého místa. Podstatu každého sídla lze projektovat do jedinečného znaku jako obrazu, symbolu či </a:t>
            </a:r>
            <a:r>
              <a:rPr lang="cs-CZ" sz="1200" b="1" dirty="0"/>
              <a:t>kódu onu </a:t>
            </a:r>
            <a:r>
              <a:rPr lang="cs-CZ" sz="1200" b="1" dirty="0" smtClean="0"/>
              <a:t>jedinečnost reflektujícího</a:t>
            </a:r>
            <a:r>
              <a:rPr lang="cs-CZ" sz="1200" dirty="0"/>
              <a:t>. Vzorec či kód abstrahuje záměr jejího dalšího vývoje jako obraz dynamiky organizace sídla, obce, společenství</a:t>
            </a:r>
            <a:r>
              <a:rPr lang="cs-CZ" sz="1200" dirty="0" smtClean="0"/>
              <a:t>.</a:t>
            </a:r>
          </a:p>
          <a:p>
            <a:endParaRPr lang="cs-CZ" sz="1200" dirty="0">
              <a:solidFill>
                <a:schemeClr val="tx2"/>
              </a:solidFill>
            </a:endParaRPr>
          </a:p>
          <a:p>
            <a:endParaRPr lang="cs-CZ" sz="11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3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5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81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2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1452</Words>
  <Application>Microsoft Office PowerPoint</Application>
  <PresentationFormat>Předvádění na obrazovce (4:3)</PresentationFormat>
  <Paragraphs>205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 ATYP ARCHETYP</dc:title>
  <dc:creator>Stanjura Petr</dc:creator>
  <cp:lastModifiedBy>Stanjura Petr</cp:lastModifiedBy>
  <cp:revision>80</cp:revision>
  <dcterms:created xsi:type="dcterms:W3CDTF">2019-01-09T23:05:57Z</dcterms:created>
  <dcterms:modified xsi:type="dcterms:W3CDTF">2019-10-03T12:07:18Z</dcterms:modified>
</cp:coreProperties>
</file>