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notesMasterIdLst>
    <p:notesMasterId r:id="rId20"/>
  </p:notesMasterIdLst>
  <p:handoutMasterIdLst>
    <p:handoutMasterId r:id="rId21"/>
  </p:handoutMasterIdLst>
  <p:sldIdLst>
    <p:sldId id="278" r:id="rId5"/>
    <p:sldId id="273" r:id="rId6"/>
    <p:sldId id="279" r:id="rId7"/>
    <p:sldId id="315" r:id="rId8"/>
    <p:sldId id="319" r:id="rId9"/>
    <p:sldId id="318" r:id="rId10"/>
    <p:sldId id="317" r:id="rId11"/>
    <p:sldId id="321" r:id="rId12"/>
    <p:sldId id="322" r:id="rId13"/>
    <p:sldId id="320" r:id="rId14"/>
    <p:sldId id="324" r:id="rId15"/>
    <p:sldId id="323" r:id="rId16"/>
    <p:sldId id="325" r:id="rId17"/>
    <p:sldId id="326" r:id="rId18"/>
    <p:sldId id="277" r:id="rId19"/>
  </p:sldIdLst>
  <p:sldSz cx="12192000" cy="6858000"/>
  <p:notesSz cx="6858000" cy="9144000"/>
  <p:embeddedFontLst>
    <p:embeddedFont>
      <p:font typeface="Arial Black" panose="020B0A04020102020204" pitchFamily="3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ontserrat" panose="020B0604020202020204" charset="0"/>
      <p:regular r:id="rId27"/>
      <p:bold r:id="rId28"/>
      <p:italic r:id="rId29"/>
      <p:boldItalic r:id="rId30"/>
    </p:embeddedFont>
    <p:embeddedFont>
      <p:font typeface="Technika" panose="020B0604020202020204" charset="-18"/>
      <p:regular r:id="rId31"/>
      <p:bold r:id="rId32"/>
      <p:italic r:id="rId33"/>
      <p:boldItalic r:id="rId34"/>
    </p:embeddedFont>
    <p:embeddedFont>
      <p:font typeface="Technika-Bold" panose="00000600000000000000" charset="-18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3281045-2660-4E7C-BFEC-B7011BD3C8AC}">
          <p14:sldIdLst>
            <p14:sldId id="278"/>
            <p14:sldId id="273"/>
            <p14:sldId id="279"/>
            <p14:sldId id="315"/>
            <p14:sldId id="319"/>
            <p14:sldId id="318"/>
            <p14:sldId id="317"/>
            <p14:sldId id="321"/>
            <p14:sldId id="322"/>
            <p14:sldId id="320"/>
            <p14:sldId id="324"/>
            <p14:sldId id="323"/>
            <p14:sldId id="325"/>
            <p14:sldId id="32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EFF"/>
    <a:srgbClr val="5BB1FF"/>
    <a:srgbClr val="0074BD"/>
    <a:srgbClr val="0065BC"/>
    <a:srgbClr val="0067BF"/>
    <a:srgbClr val="0065BD"/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8" autoAdjust="0"/>
    <p:restoredTop sz="95139" autoAdjust="0"/>
  </p:normalViewPr>
  <p:slideViewPr>
    <p:cSldViewPr snapToGrid="0">
      <p:cViewPr>
        <p:scale>
          <a:sx n="62" d="100"/>
          <a:sy n="62" d="100"/>
        </p:scale>
        <p:origin x="82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24" d="100"/>
          <a:sy n="124" d="100"/>
        </p:scale>
        <p:origin x="4888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9E54C-88CB-477E-850A-0699B67F13B4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9FD39-1016-4B8D-8E0E-518E7FD16E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2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ACECB-00FB-4C57-90FE-C3C63DDE6A37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5926D-6DB4-4146-8D00-6926D0B61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09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244439072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244439072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24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398B04F-E9A7-4576-BBD8-1115E1C4B261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6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7E1956-CC84-4AE9-B5F5-925C2A1A35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95438" y="5548747"/>
            <a:ext cx="10046771" cy="1215689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cs-CZ" sz="2400" b="1" i="0" u="none" strike="noStrike" kern="2800" baseline="0" smtClean="0">
                <a:solidFill>
                  <a:schemeClr val="bg1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Autor</a:t>
            </a:r>
          </a:p>
          <a:p>
            <a:r>
              <a:rPr lang="cs-CZ" dirty="0"/>
              <a:t>Pracoviště</a:t>
            </a:r>
          </a:p>
          <a:p>
            <a:r>
              <a:rPr lang="cs-CZ" dirty="0"/>
              <a:t>Datum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078F0BB-E46A-4A23-864A-8F898DC7F4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5438" y="1663813"/>
            <a:ext cx="10046770" cy="3838575"/>
          </a:xfrm>
        </p:spPr>
        <p:txBody>
          <a:bodyPr anchor="b">
            <a:normAutofit/>
          </a:bodyPr>
          <a:lstStyle>
            <a:lvl1pPr marL="0" indent="0">
              <a:buNone/>
              <a:defRPr sz="4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90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398B04F-E9A7-4576-BBD8-1115E1C4B261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6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FF006D0-526B-4460-A47E-17F71E6C40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437" y="1216618"/>
            <a:ext cx="10046772" cy="4332130"/>
          </a:xfrm>
        </p:spPr>
        <p:txBody>
          <a:bodyPr anchor="b"/>
          <a:lstStyle>
            <a:lvl1pPr algn="l">
              <a:defRPr lang="cs-CZ" sz="4800" b="1" i="0" u="none" strike="noStrike" kern="4800" baseline="0" smtClean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142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5">
          <p15:clr>
            <a:srgbClr val="FBAE40"/>
          </p15:clr>
        </p15:guide>
        <p15:guide id="2" orient="horz" pos="349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 kern="300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4450A6D-7086-4A95-BD08-3D51A7B8727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595437" y="6219825"/>
            <a:ext cx="10342559" cy="400985"/>
          </a:xfrm>
          <a:solidFill>
            <a:srgbClr val="0065BC">
              <a:alpha val="90000"/>
            </a:srgbClr>
          </a:solidFill>
          <a:ln>
            <a:noFill/>
            <a:miter lim="800000"/>
          </a:ln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cs-CZ" sz="2400" b="0" i="0" u="none" strike="noStrike" kern="2800" baseline="0" smtClean="0">
                <a:solidFill>
                  <a:schemeClr val="bg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355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19E7F5AA-5034-421E-8265-034174FB52D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595437" y="-454"/>
            <a:ext cx="5103000" cy="3402000"/>
          </a:xfrm>
        </p:spPr>
        <p:txBody>
          <a:bodyPr/>
          <a:lstStyle>
            <a:lvl1pPr marL="0" indent="0">
              <a:buNone/>
              <a:tabLst>
                <a:tab pos="449263" algn="l"/>
              </a:tabLst>
              <a:defRPr/>
            </a:lvl1pPr>
          </a:lstStyle>
          <a:p>
            <a:endParaRPr lang="cs-CZ" dirty="0"/>
          </a:p>
        </p:txBody>
      </p:sp>
      <p:sp>
        <p:nvSpPr>
          <p:cNvPr id="10" name="Zástupný symbol obrázku 4">
            <a:extLst>
              <a:ext uri="{FF2B5EF4-FFF2-40B4-BE49-F238E27FC236}">
                <a16:creationId xmlns:a16="http://schemas.microsoft.com/office/drawing/2014/main" id="{7D381E0F-5468-435D-BB75-31E1A4E39EE7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595437" y="3456455"/>
            <a:ext cx="5103000" cy="3402000"/>
          </a:xfrm>
        </p:spPr>
        <p:txBody>
          <a:bodyPr/>
          <a:lstStyle>
            <a:lvl1pPr marL="0" indent="0">
              <a:buNone/>
              <a:tabLst>
                <a:tab pos="449263" algn="l"/>
              </a:tabLst>
              <a:defRPr/>
            </a:lvl1pPr>
          </a:lstStyle>
          <a:p>
            <a:endParaRPr lang="cs-CZ" dirty="0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231DD022-7F71-457E-B6AB-3ACD2680A24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757200" y="-909"/>
            <a:ext cx="5103000" cy="3402000"/>
          </a:xfrm>
        </p:spPr>
        <p:txBody>
          <a:bodyPr/>
          <a:lstStyle>
            <a:lvl1pPr marL="0" indent="0">
              <a:buNone/>
              <a:tabLst>
                <a:tab pos="449263" algn="l"/>
              </a:tabLst>
              <a:defRPr/>
            </a:lvl1pPr>
          </a:lstStyle>
          <a:p>
            <a:endParaRPr lang="cs-CZ" dirty="0"/>
          </a:p>
        </p:txBody>
      </p:sp>
      <p:sp>
        <p:nvSpPr>
          <p:cNvPr id="12" name="Zástupný symbol obrázku 4">
            <a:extLst>
              <a:ext uri="{FF2B5EF4-FFF2-40B4-BE49-F238E27FC236}">
                <a16:creationId xmlns:a16="http://schemas.microsoft.com/office/drawing/2014/main" id="{7CBB4081-BFB5-4DAC-BC24-0A6074B70A0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757200" y="3456000"/>
            <a:ext cx="5103000" cy="3402000"/>
          </a:xfrm>
        </p:spPr>
        <p:txBody>
          <a:bodyPr/>
          <a:lstStyle>
            <a:lvl1pPr marL="0" indent="0">
              <a:buNone/>
              <a:tabLst>
                <a:tab pos="449263" algn="l"/>
              </a:tabLst>
              <a:defRPr/>
            </a:lvl1pPr>
          </a:lstStyle>
          <a:p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49F781A8-3B4A-416F-95B3-08D0A061BB7D}"/>
              </a:ext>
            </a:extLst>
          </p:cNvPr>
          <p:cNvSpPr/>
          <p:nvPr userDrawn="1"/>
        </p:nvSpPr>
        <p:spPr>
          <a:xfrm>
            <a:off x="11918962" y="-909"/>
            <a:ext cx="273037" cy="6858909"/>
          </a:xfrm>
          <a:prstGeom prst="rect">
            <a:avLst/>
          </a:prstGeom>
          <a:solidFill>
            <a:srgbClr val="006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05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obrázk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19E7F5AA-5034-421E-8265-034174FB52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95437" y="-454"/>
            <a:ext cx="3402000" cy="3402000"/>
          </a:xfrm>
        </p:spPr>
        <p:txBody>
          <a:bodyPr/>
          <a:lstStyle>
            <a:lvl1pPr marL="0" indent="0">
              <a:buNone/>
              <a:tabLst>
                <a:tab pos="449263" algn="l"/>
              </a:tabLst>
              <a:defRPr/>
            </a:lvl1pPr>
          </a:lstStyle>
          <a:p>
            <a:endParaRPr lang="cs-CZ" dirty="0"/>
          </a:p>
        </p:txBody>
      </p:sp>
      <p:sp>
        <p:nvSpPr>
          <p:cNvPr id="10" name="Zástupný symbol obrázku 4">
            <a:extLst>
              <a:ext uri="{FF2B5EF4-FFF2-40B4-BE49-F238E27FC236}">
                <a16:creationId xmlns:a16="http://schemas.microsoft.com/office/drawing/2014/main" id="{7D381E0F-5468-435D-BB75-31E1A4E39E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95437" y="3456455"/>
            <a:ext cx="3402000" cy="3402000"/>
          </a:xfrm>
        </p:spPr>
        <p:txBody>
          <a:bodyPr/>
          <a:lstStyle>
            <a:lvl1pPr marL="0" indent="0">
              <a:buNone/>
              <a:tabLst>
                <a:tab pos="449263" algn="l"/>
              </a:tabLst>
              <a:defRPr/>
            </a:lvl1pPr>
          </a:lstStyle>
          <a:p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49F781A8-3B4A-416F-95B3-08D0A061BB7D}"/>
              </a:ext>
            </a:extLst>
          </p:cNvPr>
          <p:cNvSpPr/>
          <p:nvPr userDrawn="1"/>
        </p:nvSpPr>
        <p:spPr>
          <a:xfrm flipH="1">
            <a:off x="11972326" y="-909"/>
            <a:ext cx="219674" cy="6858909"/>
          </a:xfrm>
          <a:prstGeom prst="rect">
            <a:avLst/>
          </a:prstGeom>
          <a:solidFill>
            <a:srgbClr val="006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62FF600D-F261-4860-9EAA-84B00EB43D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4400" y="-454"/>
            <a:ext cx="3402000" cy="3402000"/>
          </a:xfrm>
        </p:spPr>
        <p:txBody>
          <a:bodyPr/>
          <a:lstStyle>
            <a:lvl1pPr marL="0" indent="0">
              <a:buNone/>
              <a:tabLst>
                <a:tab pos="449263" algn="l"/>
              </a:tabLst>
              <a:defRPr/>
            </a:lvl1pPr>
          </a:lstStyle>
          <a:p>
            <a:endParaRPr lang="cs-CZ" dirty="0"/>
          </a:p>
        </p:txBody>
      </p:sp>
      <p:sp>
        <p:nvSpPr>
          <p:cNvPr id="14" name="Zástupný symbol obrázku 4">
            <a:extLst>
              <a:ext uri="{FF2B5EF4-FFF2-40B4-BE49-F238E27FC236}">
                <a16:creationId xmlns:a16="http://schemas.microsoft.com/office/drawing/2014/main" id="{6A7D37CF-49E8-421E-9285-31038386D1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4400" y="3456455"/>
            <a:ext cx="3402000" cy="3402000"/>
          </a:xfrm>
        </p:spPr>
        <p:txBody>
          <a:bodyPr/>
          <a:lstStyle>
            <a:lvl1pPr marL="0" indent="0">
              <a:buNone/>
              <a:tabLst>
                <a:tab pos="449263" algn="l"/>
              </a:tabLst>
              <a:defRPr/>
            </a:lvl1pPr>
          </a:lstStyle>
          <a:p>
            <a:endParaRPr lang="cs-CZ" dirty="0"/>
          </a:p>
        </p:txBody>
      </p:sp>
      <p:sp>
        <p:nvSpPr>
          <p:cNvPr id="15" name="Zástupný symbol obrázku 4">
            <a:extLst>
              <a:ext uri="{FF2B5EF4-FFF2-40B4-BE49-F238E27FC236}">
                <a16:creationId xmlns:a16="http://schemas.microsoft.com/office/drawing/2014/main" id="{D76223BC-5184-480F-BA7F-308E4858E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13363" y="-454"/>
            <a:ext cx="3402000" cy="3402000"/>
          </a:xfrm>
        </p:spPr>
        <p:txBody>
          <a:bodyPr/>
          <a:lstStyle>
            <a:lvl1pPr marL="0" indent="0">
              <a:buNone/>
              <a:tabLst>
                <a:tab pos="449263" algn="l"/>
              </a:tabLst>
              <a:defRPr/>
            </a:lvl1pPr>
          </a:lstStyle>
          <a:p>
            <a:endParaRPr lang="cs-CZ" dirty="0"/>
          </a:p>
        </p:txBody>
      </p:sp>
      <p:sp>
        <p:nvSpPr>
          <p:cNvPr id="16" name="Zástupný symbol obrázku 4">
            <a:extLst>
              <a:ext uri="{FF2B5EF4-FFF2-40B4-BE49-F238E27FC236}">
                <a16:creationId xmlns:a16="http://schemas.microsoft.com/office/drawing/2014/main" id="{F9437B90-7D1E-435A-BC01-F7552CA0E3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13363" y="3456455"/>
            <a:ext cx="3402000" cy="3402000"/>
          </a:xfrm>
        </p:spPr>
        <p:txBody>
          <a:bodyPr/>
          <a:lstStyle>
            <a:lvl1pPr marL="0" indent="0">
              <a:buNone/>
              <a:tabLst>
                <a:tab pos="449263" algn="l"/>
              </a:tabLst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061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5438" y="248841"/>
            <a:ext cx="10377486" cy="1165225"/>
          </a:xfrm>
        </p:spPr>
        <p:txBody>
          <a:bodyPr anchor="b">
            <a:normAutofit/>
          </a:bodyPr>
          <a:lstStyle>
            <a:lvl1pPr>
              <a:defRPr sz="3200" kern="28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95438" y="1420813"/>
            <a:ext cx="5184000" cy="5188345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 sz="1800" kern="300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VLOŽIT TEXT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E1E367-2934-4869-B509-AB8303A24EA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788924" y="1420813"/>
            <a:ext cx="5184000" cy="5188345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 sz="1800" kern="300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VLOŽIT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2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5438" y="248841"/>
            <a:ext cx="10377486" cy="1165225"/>
          </a:xfrm>
        </p:spPr>
        <p:txBody>
          <a:bodyPr anchor="b">
            <a:normAutofit/>
          </a:bodyPr>
          <a:lstStyle>
            <a:lvl1pPr>
              <a:defRPr sz="3200" kern="28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95438" y="1420813"/>
            <a:ext cx="10377486" cy="5188345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 sz="1800" kern="300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VLOŽIT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398B04F-E9A7-4576-BBD8-1115E1C4B261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6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7E1956-CC84-4AE9-B5F5-925C2A1A35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95438" y="5548747"/>
            <a:ext cx="10046771" cy="1215689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cs-CZ" sz="2400" b="1" i="0" u="none" strike="noStrike" kern="2800" baseline="0" smtClean="0">
                <a:solidFill>
                  <a:schemeClr val="bg1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Autor</a:t>
            </a:r>
          </a:p>
          <a:p>
            <a:r>
              <a:rPr lang="cs-CZ" dirty="0"/>
              <a:t>Pracoviště</a:t>
            </a:r>
          </a:p>
          <a:p>
            <a:r>
              <a:rPr lang="cs-CZ" dirty="0"/>
              <a:t>Datum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48369A9-428E-4741-AF5E-953574108CDE}"/>
              </a:ext>
            </a:extLst>
          </p:cNvPr>
          <p:cNvSpPr txBox="1"/>
          <p:nvPr userDrawn="1"/>
        </p:nvSpPr>
        <p:spPr>
          <a:xfrm>
            <a:off x="1566863" y="4680916"/>
            <a:ext cx="887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solidFill>
                  <a:schemeClr val="bg1"/>
                </a:solidFill>
              </a:rPr>
              <a:t>DĚKUJI ZA POZORNOST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04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cs" smtClean="0"/>
              <a:pPr algn="r"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31267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6B89035-32EA-455A-8193-9BDCD421D52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381"/>
            <a:ext cx="12188953" cy="68576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25" y="116677"/>
            <a:ext cx="10375875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25" y="1420812"/>
            <a:ext cx="10375876" cy="5197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10" name="TextovéPole 9"/>
          <p:cNvSpPr txBox="1"/>
          <p:nvPr userDrawn="1"/>
        </p:nvSpPr>
        <p:spPr>
          <a:xfrm>
            <a:off x="328082" y="6618115"/>
            <a:ext cx="115272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fld id="{EF3A22A7-7587-4443-BD2E-485ACAD2FF59}" type="slidenum">
              <a:rPr lang="cs-CZ" sz="1200" smtClean="0">
                <a:solidFill>
                  <a:srgbClr val="0065BC"/>
                </a:solidFill>
                <a:latin typeface="Arial Black" panose="020B0A04020102020204" pitchFamily="34" charset="0"/>
              </a:rPr>
              <a:t>‹#›</a:t>
            </a:fld>
            <a:endParaRPr lang="en-GB" sz="1200" dirty="0">
              <a:solidFill>
                <a:srgbClr val="0065B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3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74" r:id="rId7"/>
    <p:sldLayoutId id="2147483693" r:id="rId8"/>
    <p:sldLayoutId id="2147483694" r:id="rId9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150000"/>
        </a:lnSpc>
        <a:spcBef>
          <a:spcPts val="10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766" indent="-228589" algn="l" defTabSz="914354" rtl="0" eaLnBrk="1" latinLnBrk="0" hangingPunct="1">
        <a:lnSpc>
          <a:spcPct val="150000"/>
        </a:lnSpc>
        <a:spcBef>
          <a:spcPts val="5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lnSpc>
          <a:spcPct val="150000"/>
        </a:lnSpc>
        <a:spcBef>
          <a:spcPts val="5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lnSpc>
          <a:spcPct val="150000"/>
        </a:lnSpc>
        <a:spcBef>
          <a:spcPts val="5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lnSpc>
          <a:spcPct val="150000"/>
        </a:lnSpc>
        <a:spcBef>
          <a:spcPts val="5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0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A740F5B2-09D0-447E-9B52-54B0B81486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Tomáš Vácha, školitel JUDr. PhDr. Jiří Plos</a:t>
            </a:r>
          </a:p>
          <a:p>
            <a:r>
              <a:rPr lang="cs-CZ" dirty="0"/>
              <a:t>FA ČVUT – ÚSTAV URBANISMU </a:t>
            </a:r>
          </a:p>
          <a:p>
            <a:r>
              <a:rPr lang="cs-CZ" dirty="0"/>
              <a:t>2.10.2020</a:t>
            </a:r>
            <a:endParaRPr lang="en-GB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3599FE5-2934-4031-87EA-6E12A34B2F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Sociální</a:t>
            </a:r>
            <a:r>
              <a:rPr lang="en-GB" dirty="0"/>
              <a:t> </a:t>
            </a:r>
            <a:r>
              <a:rPr lang="cs-CZ"/>
              <a:t>a organizační </a:t>
            </a:r>
            <a:r>
              <a:rPr lang="en-GB"/>
              <a:t>učení</a:t>
            </a:r>
            <a:r>
              <a:rPr lang="en-GB" dirty="0"/>
              <a:t> v </a:t>
            </a:r>
            <a:r>
              <a:rPr lang="en-GB" dirty="0" err="1"/>
              <a:t>městských</a:t>
            </a:r>
            <a:r>
              <a:rPr lang="en-GB" dirty="0"/>
              <a:t> </a:t>
            </a:r>
            <a:r>
              <a:rPr lang="en-GB" dirty="0" err="1"/>
              <a:t>experimentech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437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65F862-4CB8-403A-898D-5AAF64D03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Výzkumné otázky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4C39B0-CD23-45E3-85D8-4D571DCDA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cs-CZ" dirty="0"/>
              <a:t>Jaký typ osobních zkušeností generují městské experimenty osobám přímo zapojeným do projektu?</a:t>
            </a:r>
          </a:p>
          <a:p>
            <a:pPr lvl="0">
              <a:buFont typeface="+mj-lt"/>
              <a:buAutoNum type="arabicPeriod"/>
            </a:pPr>
            <a:r>
              <a:rPr lang="cs-CZ" dirty="0"/>
              <a:t>Jaký je proces vzniku zkušeností užitečných pro úspěšnou implementaci testovaných řešení a přístupů?</a:t>
            </a:r>
          </a:p>
          <a:p>
            <a:pPr lvl="0">
              <a:buFont typeface="+mj-lt"/>
              <a:buAutoNum type="arabicPeriod"/>
            </a:pPr>
            <a:r>
              <a:rPr lang="cs-CZ" dirty="0"/>
              <a:t>Do jaké míry a jakou cestou lze definované kategorie zkušeností zachytit a zprostředkovat?</a:t>
            </a:r>
          </a:p>
          <a:p>
            <a:pPr>
              <a:buFont typeface="+mj-lt"/>
              <a:buAutoNum type="arabicPeriod"/>
            </a:pPr>
            <a:r>
              <a:rPr lang="cs-CZ" dirty="0"/>
              <a:t>Jak zpětně hodnotí koordinátoři projektů využívajících městské experimenty přípravnou fázi těchto projektů a co by zpětně udělali jinak?</a:t>
            </a:r>
            <a:endParaRPr lang="en-GB" dirty="0"/>
          </a:p>
          <a:p>
            <a:pPr lvl="0">
              <a:buFont typeface="+mj-lt"/>
              <a:buAutoNum type="arabicPeriod"/>
            </a:pPr>
            <a:endParaRPr lang="cs-CZ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Grafický objekt 4" descr="Hlava s ozubenými koly">
            <a:extLst>
              <a:ext uri="{FF2B5EF4-FFF2-40B4-BE49-F238E27FC236}">
                <a16:creationId xmlns:a16="http://schemas.microsoft.com/office/drawing/2014/main" id="{9A9F46CD-3AAD-40EC-A5F1-0DC93A5E1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4761" y="5149611"/>
            <a:ext cx="1590582" cy="159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61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65F862-4CB8-403A-898D-5AAF64D03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vedlejší Výzkumné otázky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4C39B0-CD23-45E3-85D8-4D571DCDA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cs-CZ" dirty="0"/>
              <a:t>Jak se učení v rámci městských experimentů liší od učení v rámci standardních projektů?</a:t>
            </a:r>
          </a:p>
          <a:p>
            <a:pPr lvl="0">
              <a:buFont typeface="+mj-lt"/>
              <a:buAutoNum type="arabicPeriod"/>
            </a:pPr>
            <a:r>
              <a:rPr lang="cs-CZ" dirty="0"/>
              <a:t>Jaké faktory ovlivňují přenositelnost zkušeností mezi městy?</a:t>
            </a:r>
          </a:p>
          <a:p>
            <a:pPr lvl="0">
              <a:buFont typeface="+mj-lt"/>
              <a:buAutoNum type="arabicPeriod"/>
            </a:pPr>
            <a:r>
              <a:rPr lang="cs-CZ" dirty="0"/>
              <a:t>Jaké jsou postoje české odborné veřejnosti a zástupců státní správy k pilotním projektům a městským experimentům a z čeho vychází?</a:t>
            </a:r>
          </a:p>
          <a:p>
            <a:pPr lvl="0">
              <a:buFont typeface="+mj-lt"/>
              <a:buAutoNum type="arabicPeriod"/>
            </a:pPr>
            <a:r>
              <a:rPr lang="cs-CZ" dirty="0"/>
              <a:t>Jaké faktory ovlivňují kvalitu a přínos pilotních projektů/experimentů?</a:t>
            </a:r>
          </a:p>
          <a:p>
            <a:pPr marL="0" lvl="0" indent="0">
              <a:buNone/>
            </a:pPr>
            <a:endParaRPr lang="cs-CZ" dirty="0"/>
          </a:p>
          <a:p>
            <a:pPr lvl="0">
              <a:buFont typeface="+mj-lt"/>
              <a:buAutoNum type="arabicPeriod"/>
            </a:pPr>
            <a:endParaRPr lang="cs-CZ" dirty="0"/>
          </a:p>
          <a:p>
            <a:pPr marL="0" lvl="0" indent="0">
              <a:buNone/>
            </a:pPr>
            <a:r>
              <a:rPr lang="cs-CZ" dirty="0"/>
              <a:t>ZÁVISLÉ NA PŘIDĚLENÍ PODPORY A ŘEŠENÍ KOMPLEMENTÁRNÍCH GRANTŮ</a:t>
            </a:r>
            <a:endParaRPr lang="en-GB" dirty="0"/>
          </a:p>
          <a:p>
            <a:endParaRPr lang="en-GB" dirty="0"/>
          </a:p>
        </p:txBody>
      </p:sp>
      <p:pic>
        <p:nvPicPr>
          <p:cNvPr id="5" name="Grafický objekt 4" descr="Ozubená kola">
            <a:extLst>
              <a:ext uri="{FF2B5EF4-FFF2-40B4-BE49-F238E27FC236}">
                <a16:creationId xmlns:a16="http://schemas.microsoft.com/office/drawing/2014/main" id="{4B574CE6-7E2E-415C-9DFA-01704CC08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9761" y="4715995"/>
            <a:ext cx="1893163" cy="189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1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E75AD9-4FD0-458E-844C-30560B6D3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postup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390AAC-C5D7-43A8-A408-3EF405E78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Zaměření na seniorní odborníky se zkušeností s koordinací nebo expertní podporou městských inovačních projektů využívajících městské experimenty</a:t>
            </a:r>
          </a:p>
          <a:p>
            <a:r>
              <a:rPr lang="cs-CZ" b="1" dirty="0"/>
              <a:t>Polostrukturované rozhovory</a:t>
            </a:r>
          </a:p>
          <a:p>
            <a:pPr marL="800077" lvl="1" indent="-342900">
              <a:buFont typeface="+mj-lt"/>
              <a:buAutoNum type="alphaUcPeriod"/>
            </a:pPr>
            <a:r>
              <a:rPr lang="cs-CZ" sz="1400" dirty="0"/>
              <a:t> Co se respondenti naučili prostřednictvím městského experimentu ve vztahu ke specifickému řešení nebo zavádění inovativních postupů v rámci specifické oblasti fungování města?</a:t>
            </a:r>
            <a:endParaRPr lang="en-GB" sz="1400" dirty="0"/>
          </a:p>
          <a:p>
            <a:pPr marL="800077" lvl="1" indent="-342900">
              <a:buFont typeface="+mj-lt"/>
              <a:buAutoNum type="alphaUcPeriod"/>
            </a:pPr>
            <a:r>
              <a:rPr lang="cs-CZ" sz="1400" dirty="0"/>
              <a:t>Co toto učení umožnilo? Kde, kdy a jak vznikla nová zkušenost?</a:t>
            </a:r>
            <a:endParaRPr lang="en-GB" sz="1400" dirty="0"/>
          </a:p>
          <a:p>
            <a:pPr marL="800077" lvl="1" indent="-342900">
              <a:buFont typeface="+mj-lt"/>
              <a:buAutoNum type="alphaUcPeriod"/>
            </a:pPr>
            <a:r>
              <a:rPr lang="cs-CZ" sz="1400" dirty="0"/>
              <a:t>Kdy a jak nabyté osobní zkušenosti sami dále využili?</a:t>
            </a:r>
            <a:endParaRPr lang="en-GB" sz="1400" dirty="0"/>
          </a:p>
          <a:p>
            <a:pPr marL="800077" lvl="1" indent="-342900">
              <a:buFont typeface="+mj-lt"/>
              <a:buAutoNum type="alphaUcPeriod"/>
            </a:pPr>
            <a:r>
              <a:rPr lang="cs-CZ" sz="1400" dirty="0"/>
              <a:t>Jak se dařilo zkušenosti zachytit a předat?</a:t>
            </a:r>
          </a:p>
          <a:p>
            <a:pPr marL="800077" lvl="1" indent="-342900">
              <a:buFont typeface="+mj-lt"/>
              <a:buAutoNum type="alphaUcPeriod"/>
            </a:pPr>
            <a:r>
              <a:rPr lang="cs-CZ" sz="1400" dirty="0"/>
              <a:t>Do jaké míry a jak se učí z experimentů realizovaných jinde?</a:t>
            </a:r>
            <a:endParaRPr lang="en-GB" sz="1400" dirty="0"/>
          </a:p>
          <a:p>
            <a:r>
              <a:rPr lang="cs-CZ" b="1" dirty="0"/>
              <a:t>Expertní panel</a:t>
            </a:r>
          </a:p>
          <a:p>
            <a:pPr lvl="1"/>
            <a:r>
              <a:rPr lang="cs-CZ" sz="1400" dirty="0"/>
              <a:t>Nedostatky současné praxe městských experimentů</a:t>
            </a:r>
          </a:p>
          <a:p>
            <a:pPr lvl="1"/>
            <a:r>
              <a:rPr lang="cs-CZ" sz="1400" dirty="0"/>
              <a:t>Revize a doplnění výstupů rozhovorů – generalizace</a:t>
            </a:r>
          </a:p>
          <a:p>
            <a:r>
              <a:rPr lang="cs-CZ" b="1" dirty="0"/>
              <a:t>Analýza situace v ČR </a:t>
            </a:r>
            <a:r>
              <a:rPr lang="cs-CZ" dirty="0"/>
              <a:t>– v případě podpory</a:t>
            </a:r>
          </a:p>
          <a:p>
            <a:endParaRPr lang="en-GB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ACEC21EB-D514-40CE-B6F7-718834075481}"/>
              </a:ext>
            </a:extLst>
          </p:cNvPr>
          <p:cNvSpPr/>
          <p:nvPr/>
        </p:nvSpPr>
        <p:spPr>
          <a:xfrm>
            <a:off x="8708995" y="3768185"/>
            <a:ext cx="2769833" cy="976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+ metaanalýza výstupů vybraných projektů</a:t>
            </a:r>
            <a:endParaRPr lang="en-GB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B1CCC856-DC8F-4CCD-BE6D-A8FB4C590DD2}"/>
              </a:ext>
            </a:extLst>
          </p:cNvPr>
          <p:cNvSpPr/>
          <p:nvPr/>
        </p:nvSpPr>
        <p:spPr>
          <a:xfrm>
            <a:off x="8708995" y="5188671"/>
            <a:ext cx="2769833" cy="976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+ práce na komplementárních projektech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493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0F3A1C-CBFB-454D-8FFB-BB8610E07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Očekávané uplatnění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69D361-819A-4270-B53F-4735C7803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revize stávajících metodik designu, monitoringu a evaluace městských experimentů</a:t>
            </a:r>
          </a:p>
          <a:p>
            <a:r>
              <a:rPr lang="cs-CZ" dirty="0"/>
              <a:t>tvorba nových nástrojů a metod zaměřených na přípravnou fázi experimentu a učení</a:t>
            </a:r>
          </a:p>
          <a:p>
            <a:r>
              <a:rPr lang="cs-CZ" dirty="0"/>
              <a:t>nastavení kritérií poskytovatelů dotací pro hodnocení projektových návrhů a úpravu projektových výzev. </a:t>
            </a:r>
          </a:p>
          <a:p>
            <a:r>
              <a:rPr lang="cs-CZ" dirty="0"/>
              <a:t>revize stávající typologie experimentů a výstupů 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cs-CZ" dirty="0"/>
              <a:t>V neposlední řadě může výzkum podpořit účelné zapojení sociálních vědců do přípravy a realizace pilotních projektů a mýtských experimentů. </a:t>
            </a:r>
            <a:endParaRPr lang="en-GB" dirty="0"/>
          </a:p>
          <a:p>
            <a:endParaRPr lang="en-GB" dirty="0"/>
          </a:p>
        </p:txBody>
      </p:sp>
      <p:pic>
        <p:nvPicPr>
          <p:cNvPr id="5" name="Grafický objekt 4" descr="Osoba s nápadem">
            <a:extLst>
              <a:ext uri="{FF2B5EF4-FFF2-40B4-BE49-F238E27FC236}">
                <a16:creationId xmlns:a16="http://schemas.microsoft.com/office/drawing/2014/main" id="{ABF57C90-E592-432F-85CD-A8105124E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225" y="5219541"/>
            <a:ext cx="1234556" cy="1234556"/>
          </a:xfrm>
          <a:prstGeom prst="rect">
            <a:avLst/>
          </a:prstGeom>
        </p:spPr>
      </p:pic>
      <p:pic>
        <p:nvPicPr>
          <p:cNvPr id="7" name="Grafický objekt 6" descr="Dílky puzzle">
            <a:extLst>
              <a:ext uri="{FF2B5EF4-FFF2-40B4-BE49-F238E27FC236}">
                <a16:creationId xmlns:a16="http://schemas.microsoft.com/office/drawing/2014/main" id="{B76BFBAF-4D37-4ABB-AD9D-A6A0E56BB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1298" y="5219541"/>
            <a:ext cx="1234556" cy="123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03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A77329-FCDE-4990-9661-6D8609AF9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Zástupný obsah 4" descr="Oko">
            <a:extLst>
              <a:ext uri="{FF2B5EF4-FFF2-40B4-BE49-F238E27FC236}">
                <a16:creationId xmlns:a16="http://schemas.microsoft.com/office/drawing/2014/main" id="{EF8A1136-77E3-4925-B584-4798ECB10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8395" y="2756709"/>
            <a:ext cx="1762978" cy="1762978"/>
          </a:xfrm>
        </p:spPr>
      </p:pic>
      <p:pic>
        <p:nvPicPr>
          <p:cNvPr id="7" name="Grafický objekt 6" descr="Knihy">
            <a:extLst>
              <a:ext uri="{FF2B5EF4-FFF2-40B4-BE49-F238E27FC236}">
                <a16:creationId xmlns:a16="http://schemas.microsoft.com/office/drawing/2014/main" id="{ECAA78A3-A5B7-4A92-AB2C-31E42B548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1299" y="2756709"/>
            <a:ext cx="1762978" cy="1762978"/>
          </a:xfrm>
          <a:prstGeom prst="rect">
            <a:avLst/>
          </a:prstGeom>
        </p:spPr>
      </p:pic>
      <p:pic>
        <p:nvPicPr>
          <p:cNvPr id="9" name="Grafický objekt 8" descr="Učitel">
            <a:extLst>
              <a:ext uri="{FF2B5EF4-FFF2-40B4-BE49-F238E27FC236}">
                <a16:creationId xmlns:a16="http://schemas.microsoft.com/office/drawing/2014/main" id="{998035A1-007B-457F-AB11-821BC0CB3A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94847" y="2756709"/>
            <a:ext cx="1762978" cy="1762978"/>
          </a:xfrm>
          <a:prstGeom prst="rect">
            <a:avLst/>
          </a:prstGeom>
        </p:spPr>
      </p:pic>
      <p:pic>
        <p:nvPicPr>
          <p:cNvPr id="11" name="Grafický objekt 10" descr="Sociální síť">
            <a:extLst>
              <a:ext uri="{FF2B5EF4-FFF2-40B4-BE49-F238E27FC236}">
                <a16:creationId xmlns:a16="http://schemas.microsoft.com/office/drawing/2014/main" id="{16BC0CBB-8E87-4AF9-9641-02A2DD0B99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51584" y="2756709"/>
            <a:ext cx="1762978" cy="176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6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A8079424-9454-4158-B34E-3BFB597586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Tomáš Vácha</a:t>
            </a:r>
          </a:p>
          <a:p>
            <a:r>
              <a:rPr lang="cs-CZ" dirty="0"/>
              <a:t>Tomas.vacha@cvut.cz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767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B146EE-C443-4615-BBD4-83E11F611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CB362A-9C78-4A6F-A60B-C0E39D64F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Úvod – pilotní projekty a městské experimenty</a:t>
            </a:r>
          </a:p>
          <a:p>
            <a:r>
              <a:rPr lang="cs-CZ" dirty="0"/>
              <a:t>Motivace výzkumu a výzkumný problém</a:t>
            </a:r>
          </a:p>
          <a:p>
            <a:r>
              <a:rPr lang="cs-CZ" dirty="0"/>
              <a:t>Hlavní a vedlejší výzkumné otázky</a:t>
            </a:r>
          </a:p>
          <a:p>
            <a:r>
              <a:rPr lang="cs-CZ" dirty="0"/>
              <a:t>Průběžné výsledky výzkumu</a:t>
            </a:r>
          </a:p>
          <a:p>
            <a:r>
              <a:rPr lang="cs-CZ" dirty="0"/>
              <a:t>Další postup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964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FCEB6-9A38-4B85-9A0B-9884515A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Pilotní projekt - </a:t>
            </a:r>
            <a:r>
              <a:rPr lang="cs-CZ" dirty="0" err="1"/>
              <a:t>MĚSTsKÝ</a:t>
            </a:r>
            <a:r>
              <a:rPr lang="cs-CZ" dirty="0"/>
              <a:t> EXPERIMENT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CE87CE-8090-4B6C-98D9-123BB37E3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PILOTNÍ PROJEKT  &amp; MĚSTKÝ EXPERIMENT: Aktivita přinášející nové informace nebo zkušenosti prostřednictvím cílené, kontrolované a ohraničené intervence v reálných podmínkách.</a:t>
            </a:r>
          </a:p>
          <a:p>
            <a:pPr marL="0" indent="0" algn="ctr">
              <a:buNone/>
            </a:pPr>
            <a:r>
              <a:rPr lang="cs-CZ" dirty="0"/>
              <a:t>PILOTNÍ PROJEKT = obecné označení pro celý projekt (nemusí se jednat o městský pilot)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MĚSTSKÝ EXPERIMENT = metoda, možno uplatnit v kombinaci s dalšími metodami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MĚSTSKÝ EXPERIMENT X KLASICKÝ EXPERIMENT</a:t>
            </a:r>
          </a:p>
        </p:txBody>
      </p:sp>
      <p:pic>
        <p:nvPicPr>
          <p:cNvPr id="5" name="Grafický objekt 4" descr="Pilot">
            <a:extLst>
              <a:ext uri="{FF2B5EF4-FFF2-40B4-BE49-F238E27FC236}">
                <a16:creationId xmlns:a16="http://schemas.microsoft.com/office/drawing/2014/main" id="{AB7356C6-783E-46D7-B532-DC943F061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096" y="4784677"/>
            <a:ext cx="1510683" cy="1510683"/>
          </a:xfrm>
          <a:prstGeom prst="rect">
            <a:avLst/>
          </a:prstGeom>
        </p:spPr>
      </p:pic>
      <p:pic>
        <p:nvPicPr>
          <p:cNvPr id="7" name="Grafický objekt 6" descr="Vědec">
            <a:extLst>
              <a:ext uri="{FF2B5EF4-FFF2-40B4-BE49-F238E27FC236}">
                <a16:creationId xmlns:a16="http://schemas.microsoft.com/office/drawing/2014/main" id="{97426981-CF8A-410E-86F1-05C18EC63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9023" y="4784677"/>
            <a:ext cx="1510683" cy="151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68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79;p15"/>
          <p:cNvSpPr txBox="1">
            <a:spLocks/>
          </p:cNvSpPr>
          <p:nvPr/>
        </p:nvSpPr>
        <p:spPr>
          <a:xfrm>
            <a:off x="1473596" y="435893"/>
            <a:ext cx="1050000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cs-CZ" sz="4000" dirty="0">
              <a:solidFill>
                <a:srgbClr val="0182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141;p20">
            <a:extLst>
              <a:ext uri="{FF2B5EF4-FFF2-40B4-BE49-F238E27FC236}">
                <a16:creationId xmlns:a16="http://schemas.microsoft.com/office/drawing/2014/main" id="{CD74FBA3-3A43-4202-A3E5-EF6F9B73C74B}"/>
              </a:ext>
            </a:extLst>
          </p:cNvPr>
          <p:cNvSpPr txBox="1">
            <a:spLocks/>
          </p:cNvSpPr>
          <p:nvPr/>
        </p:nvSpPr>
        <p:spPr>
          <a:xfrm>
            <a:off x="1484327" y="1425082"/>
            <a:ext cx="10499999" cy="400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5998" indent="0">
              <a:spcBef>
                <a:spcPts val="800"/>
              </a:spcBef>
              <a:buClr>
                <a:srgbClr val="018257"/>
              </a:buClr>
              <a:buNone/>
            </a:pPr>
            <a:r>
              <a:rPr lang="cs-CZ" sz="1600" b="1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Účelem pilotních projektů, či městských experimentů je:</a:t>
            </a:r>
          </a:p>
          <a:p>
            <a:pPr marL="324592" indent="-228594">
              <a:spcBef>
                <a:spcPts val="800"/>
              </a:spcBef>
              <a:buClr>
                <a:srgbClr val="018257"/>
              </a:buClr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Ověřit, </a:t>
            </a:r>
            <a:r>
              <a:rPr lang="cs-CZ" sz="1600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jak se řešení chová v podmínkách konkrétního města.</a:t>
            </a:r>
          </a:p>
          <a:p>
            <a:pPr marL="324592" indent="-228594">
              <a:spcBef>
                <a:spcPts val="800"/>
              </a:spcBef>
              <a:buClr>
                <a:srgbClr val="018257"/>
              </a:buClr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Vyhodnotit, </a:t>
            </a:r>
            <a:r>
              <a:rPr lang="cs-CZ" sz="1600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jaký přínos či dopad má dané řešení.</a:t>
            </a:r>
          </a:p>
          <a:p>
            <a:pPr marL="324592" indent="-228594">
              <a:spcBef>
                <a:spcPts val="800"/>
              </a:spcBef>
              <a:buClr>
                <a:srgbClr val="018257"/>
              </a:buClr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Optimalizovat </a:t>
            </a:r>
            <a:r>
              <a:rPr lang="cs-CZ" sz="1600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samotné řešení či procesy a organizační strukturu kolem daného řešení. </a:t>
            </a:r>
          </a:p>
          <a:p>
            <a:pPr marL="324592" indent="-228594">
              <a:spcBef>
                <a:spcPts val="800"/>
              </a:spcBef>
              <a:buClr>
                <a:srgbClr val="018257"/>
              </a:buClr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Demonstrovat </a:t>
            </a:r>
            <a:r>
              <a:rPr lang="cs-CZ" sz="1600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řešení cílovým skupinám v rámci města, dát jim možnost získat přímou zkušenost a pomoci jejich informovanému rozhodování.</a:t>
            </a:r>
          </a:p>
          <a:p>
            <a:pPr marL="95998" indent="0">
              <a:spcBef>
                <a:spcPts val="800"/>
              </a:spcBef>
              <a:buClr>
                <a:srgbClr val="018257"/>
              </a:buClr>
              <a:buNone/>
            </a:pPr>
            <a:endParaRPr lang="cs-CZ" sz="1600" dirty="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5998" indent="0">
              <a:spcBef>
                <a:spcPts val="800"/>
              </a:spcBef>
              <a:buClr>
                <a:srgbClr val="018257"/>
              </a:buClr>
              <a:buNone/>
            </a:pPr>
            <a:r>
              <a:rPr lang="cs-CZ" sz="1600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Pilotní projekty podporují tzv. </a:t>
            </a:r>
            <a:r>
              <a:rPr lang="cs-CZ" sz="1600" b="1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sociální a organizační učení </a:t>
            </a:r>
            <a:r>
              <a:rPr lang="cs-CZ" sz="1600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a podporují </a:t>
            </a:r>
            <a:r>
              <a:rPr lang="cs-CZ" sz="1600" b="1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informované rozhodování</a:t>
            </a:r>
            <a:r>
              <a:rPr lang="cs-CZ" sz="1600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95998" indent="0">
              <a:spcBef>
                <a:spcPts val="800"/>
              </a:spcBef>
              <a:buClr>
                <a:srgbClr val="018257"/>
              </a:buClr>
              <a:buNone/>
            </a:pPr>
            <a:r>
              <a:rPr lang="cs-CZ" sz="1600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Zapojené osoby a organizace se mohou </a:t>
            </a:r>
            <a:r>
              <a:rPr lang="cs-CZ" sz="1600" b="1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společně učit </a:t>
            </a:r>
            <a:r>
              <a:rPr lang="cs-CZ" sz="1600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a hledat </a:t>
            </a:r>
            <a:r>
              <a:rPr lang="cs-CZ" sz="1600" b="1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nové způsoby spolupráce </a:t>
            </a:r>
            <a:r>
              <a:rPr lang="cs-CZ" sz="1600" dirty="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při zavádění a využívání inovativních řešení.</a:t>
            </a:r>
          </a:p>
          <a:p>
            <a:pPr marL="95998" indent="0">
              <a:spcBef>
                <a:spcPts val="800"/>
              </a:spcBef>
              <a:buClr>
                <a:srgbClr val="018257"/>
              </a:buClr>
              <a:buNone/>
            </a:pPr>
            <a:endParaRPr lang="cs-CZ" sz="1600" dirty="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5998" indent="0">
              <a:spcBef>
                <a:spcPts val="800"/>
              </a:spcBef>
              <a:buClr>
                <a:srgbClr val="018257"/>
              </a:buClr>
              <a:buNone/>
            </a:pPr>
            <a:r>
              <a:rPr lang="cs-CZ" sz="1600" b="1" dirty="0">
                <a:solidFill>
                  <a:srgbClr val="09875C"/>
                </a:solidFill>
                <a:latin typeface="Montserrat"/>
                <a:ea typeface="Montserrat"/>
                <a:cs typeface="Montserrat"/>
                <a:sym typeface="Montserrat"/>
              </a:rPr>
              <a:t>OMEZENÝ ROZSAH A TRVÁNÍ – NOVÉ INFORMACE A ZKUŠENOSTI – MONITORING A EVALUACE</a:t>
            </a:r>
            <a:endParaRPr lang="cs-CZ" sz="1600" dirty="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5998" indent="0">
              <a:spcBef>
                <a:spcPts val="800"/>
              </a:spcBef>
              <a:buClr>
                <a:srgbClr val="018257"/>
              </a:buClr>
              <a:buNone/>
            </a:pPr>
            <a:endParaRPr lang="cs-CZ" sz="1600" dirty="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24592" indent="-228594">
              <a:spcBef>
                <a:spcPts val="800"/>
              </a:spcBef>
              <a:buClr>
                <a:srgbClr val="018257"/>
              </a:buClr>
              <a:buFont typeface="Wingdings" panose="05000000000000000000" pitchFamily="2" charset="2"/>
              <a:buChar char="§"/>
            </a:pPr>
            <a:endParaRPr lang="cs-CZ" sz="1600" dirty="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5998" indent="0">
              <a:spcBef>
                <a:spcPts val="800"/>
              </a:spcBef>
              <a:buClr>
                <a:srgbClr val="018257"/>
              </a:buClr>
              <a:buNone/>
            </a:pPr>
            <a:endParaRPr lang="cs-CZ" sz="1600" dirty="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59D256-0993-4603-A2A1-5FB99F5C9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866" y="225424"/>
            <a:ext cx="10510058" cy="1165225"/>
          </a:xfrm>
        </p:spPr>
        <p:txBody>
          <a:bodyPr/>
          <a:lstStyle/>
          <a:p>
            <a:br>
              <a:rPr lang="cs-CZ" dirty="0"/>
            </a:br>
            <a:r>
              <a:rPr lang="cs-CZ" dirty="0"/>
              <a:t>Pilotní projekty a městské experimenty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81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 descr="Pomoc">
            <a:extLst>
              <a:ext uri="{FF2B5EF4-FFF2-40B4-BE49-F238E27FC236}">
                <a16:creationId xmlns:a16="http://schemas.microsoft.com/office/drawing/2014/main" id="{EF8B58BA-8BDA-4010-9241-22D5E1885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1280571"/>
            <a:ext cx="5212528" cy="521252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23C5419-6136-4715-8608-CABFDC87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 výzkumu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6A8BB2-5D99-4883-9007-998A01B97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Studium psychologie</a:t>
            </a:r>
          </a:p>
          <a:p>
            <a:r>
              <a:rPr lang="cs-CZ" dirty="0"/>
              <a:t>Účast ČVUT v mezinárodních projektech</a:t>
            </a:r>
          </a:p>
          <a:p>
            <a:r>
              <a:rPr lang="cs-CZ" dirty="0"/>
              <a:t>Rozhovory a workshopy s koordinátory městských pilotních projektů financovaných v rámci programu Horizon 2020 (výstavba, energetika, doprava, ICT…)</a:t>
            </a:r>
          </a:p>
          <a:p>
            <a:r>
              <a:rPr lang="cs-CZ" dirty="0"/>
              <a:t>Časté téma – projekty generují cenné zkušenosti a informace ALE:</a:t>
            </a:r>
          </a:p>
          <a:p>
            <a:pPr lvl="1"/>
            <a:r>
              <a:rPr lang="cs-CZ" dirty="0"/>
              <a:t>Pozornost je věnována jen „tvrdým datům“</a:t>
            </a:r>
          </a:p>
          <a:p>
            <a:pPr lvl="1"/>
            <a:r>
              <a:rPr lang="cs-CZ" dirty="0"/>
              <a:t>Nepracuje se sociální, organizační a procesní stránkou nových řešení </a:t>
            </a:r>
          </a:p>
          <a:p>
            <a:pPr lvl="1"/>
            <a:r>
              <a:rPr lang="cs-CZ" dirty="0"/>
              <a:t>S učením a přímou zkušeností se dostatečně nepracuje</a:t>
            </a:r>
          </a:p>
          <a:p>
            <a:r>
              <a:rPr lang="cs-CZ" dirty="0"/>
              <a:t>Chybělo učení z předchozích projektů, učení mezi městy, učení mezi aktéry…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42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9D925B-F718-48EA-BC1A-5BF7D7A0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Výzkumný problém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576952-BCED-4178-938B-A1BC71C92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Potenciál městských experimentů generovat sociální a organizační učení.</a:t>
            </a:r>
          </a:p>
          <a:p>
            <a:r>
              <a:rPr lang="cs-CZ" dirty="0"/>
              <a:t>Zejména organizační, procesní a sociální aspekty řešení.</a:t>
            </a:r>
          </a:p>
          <a:p>
            <a:r>
              <a:rPr lang="cs-CZ" dirty="0"/>
              <a:t>Potenciál experimentů zprostředkovat zkušenost mimo projektový tým</a:t>
            </a:r>
          </a:p>
          <a:p>
            <a:r>
              <a:rPr lang="cs-CZ" dirty="0"/>
              <a:t>Potenciál učení mezi městy</a:t>
            </a:r>
          </a:p>
          <a:p>
            <a:r>
              <a:rPr lang="cs-CZ" dirty="0"/>
              <a:t>Předpoklad pro efektivní městský experiment – před – během – po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Důraz na mezinárodní výzkumné téma</a:t>
            </a:r>
          </a:p>
          <a:p>
            <a:r>
              <a:rPr lang="cs-CZ" dirty="0"/>
              <a:t>Zaměření na projekty financované z programu SCC1 Horizon 2020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Grafický objekt 4" descr="Brouk pod lupou">
            <a:extLst>
              <a:ext uri="{FF2B5EF4-FFF2-40B4-BE49-F238E27FC236}">
                <a16:creationId xmlns:a16="http://schemas.microsoft.com/office/drawing/2014/main" id="{EB494E30-6213-47D8-8709-504058A6E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52948" y="3429000"/>
            <a:ext cx="2487227" cy="248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31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2C9F36-2934-4CFC-8F97-EBCD844FE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825" y="868907"/>
            <a:ext cx="10063010" cy="763600"/>
          </a:xfrm>
        </p:spPr>
        <p:txBody>
          <a:bodyPr/>
          <a:lstStyle/>
          <a:p>
            <a:r>
              <a:rPr lang="cs-CZ" dirty="0"/>
              <a:t>Sociální a organizační učení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4C36D3-2254-44C5-BD68-08265E960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3390" y="1536633"/>
            <a:ext cx="10063010" cy="4555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Sociální učení – učení které probíhá v sociálním kontextu – na základě pozorované interakce druhých s jejich prostředím a jejího výsledku.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Organizační učení –proces vytváření, uchovávání a přenosu znalostí v organizaci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/>
              <a:t>Individuální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/>
              <a:t>Skupinové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/>
              <a:t>Organizační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/>
              <a:t>Inter-organizační</a:t>
            </a:r>
          </a:p>
          <a:p>
            <a:pPr marL="795847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dirty="0"/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 marL="152396" indent="0">
              <a:buNone/>
            </a:pPr>
            <a:endParaRPr lang="en-GB" dirty="0"/>
          </a:p>
        </p:txBody>
      </p:sp>
      <p:pic>
        <p:nvPicPr>
          <p:cNvPr id="1026" name="Picture 2" descr="An advance of learning | Training Journal">
            <a:extLst>
              <a:ext uri="{FF2B5EF4-FFF2-40B4-BE49-F238E27FC236}">
                <a16:creationId xmlns:a16="http://schemas.microsoft.com/office/drawing/2014/main" id="{3539E791-521A-4D5C-B52B-2393B730D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891" y="3850393"/>
            <a:ext cx="4304189" cy="242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35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8DB76-3CF2-42C8-A2A0-C279566B3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Dosavadní výzkum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FAF329-95CE-4A12-9541-8E35F9ECF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Spolupráce s University </a:t>
            </a:r>
            <a:r>
              <a:rPr lang="cs-CZ" dirty="0" err="1"/>
              <a:t>of</a:t>
            </a:r>
            <a:r>
              <a:rPr lang="cs-CZ" dirty="0"/>
              <a:t> Manchester</a:t>
            </a:r>
          </a:p>
          <a:p>
            <a:r>
              <a:rPr lang="cs-CZ" dirty="0"/>
              <a:t>Výzkum zaměřený na genezi pilotních projektů (městských experimentů) a zpětné zhodnocení jejich průběhu a přínosu očima koordinátorů městských inovačních projektů.</a:t>
            </a:r>
          </a:p>
          <a:p>
            <a:r>
              <a:rPr lang="cs-CZ" dirty="0"/>
              <a:t>Workshopy a rozhovory s koordinátory (Manchester, Bristol, </a:t>
            </a:r>
            <a:r>
              <a:rPr lang="cs-CZ" dirty="0" err="1"/>
              <a:t>Espoo</a:t>
            </a:r>
            <a:r>
              <a:rPr lang="cs-CZ" dirty="0"/>
              <a:t>, </a:t>
            </a:r>
            <a:r>
              <a:rPr lang="cs-CZ" dirty="0" err="1"/>
              <a:t>Stavanger</a:t>
            </a:r>
            <a:r>
              <a:rPr lang="cs-CZ" dirty="0"/>
              <a:t>, </a:t>
            </a:r>
            <a:r>
              <a:rPr lang="cs-CZ" dirty="0" err="1"/>
              <a:t>Leipzig</a:t>
            </a:r>
            <a:r>
              <a:rPr lang="cs-CZ" dirty="0"/>
              <a:t>, Eindhoven, </a:t>
            </a:r>
            <a:r>
              <a:rPr lang="cs-CZ" dirty="0" err="1"/>
              <a:t>Sabadell</a:t>
            </a:r>
            <a:r>
              <a:rPr lang="cs-CZ" dirty="0"/>
              <a:t>, Praha…)</a:t>
            </a:r>
          </a:p>
          <a:p>
            <a:endParaRPr lang="cs-CZ" dirty="0"/>
          </a:p>
          <a:p>
            <a:r>
              <a:rPr lang="cs-CZ" dirty="0"/>
              <a:t>Společná publikace s </a:t>
            </a:r>
            <a:r>
              <a:rPr lang="cs-CZ" dirty="0" err="1"/>
              <a:t>UoM</a:t>
            </a:r>
            <a:r>
              <a:rPr lang="cs-CZ" dirty="0"/>
              <a:t>: „</a:t>
            </a:r>
            <a:r>
              <a:rPr lang="cs-CZ" dirty="0" err="1"/>
              <a:t>Designing</a:t>
            </a:r>
            <a:r>
              <a:rPr lang="cs-CZ" dirty="0"/>
              <a:t> </a:t>
            </a:r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urban</a:t>
            </a:r>
            <a:r>
              <a:rPr lang="cs-CZ" dirty="0"/>
              <a:t> </a:t>
            </a:r>
            <a:r>
              <a:rPr lang="cs-CZ" dirty="0" err="1"/>
              <a:t>experiments</a:t>
            </a:r>
            <a:r>
              <a:rPr lang="cs-CZ" dirty="0"/>
              <a:t>: </a:t>
            </a:r>
            <a:r>
              <a:rPr lang="cs-CZ" dirty="0" err="1"/>
              <a:t>innovation</a:t>
            </a:r>
            <a:r>
              <a:rPr lang="cs-CZ" dirty="0"/>
              <a:t>, learning and </a:t>
            </a:r>
            <a:r>
              <a:rPr lang="cs-CZ" dirty="0" err="1"/>
              <a:t>transformation</a:t>
            </a:r>
            <a:r>
              <a:rPr lang="cs-CZ" dirty="0"/>
              <a:t>“ </a:t>
            </a:r>
          </a:p>
          <a:p>
            <a:r>
              <a:rPr lang="cs-CZ" dirty="0"/>
              <a:t>Celkem 3 impaktované publikace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650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5D808A-376C-45A6-A87A-9204172C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Průběžné výsledky (stručně)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467FB9-9155-4E51-9971-CAF0A0D48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inovační projekty primárně jako </a:t>
            </a:r>
            <a:r>
              <a:rPr lang="cs-CZ" b="1" dirty="0"/>
              <a:t>příležitost získat prostředky</a:t>
            </a:r>
            <a:r>
              <a:rPr lang="cs-CZ" dirty="0"/>
              <a:t> pro realizaci existujících záměrů</a:t>
            </a:r>
          </a:p>
          <a:p>
            <a:r>
              <a:rPr lang="cs-CZ" dirty="0"/>
              <a:t>pilotnímu ověření řešení a </a:t>
            </a:r>
            <a:r>
              <a:rPr lang="cs-CZ" b="1" dirty="0"/>
              <a:t>procesu učení </a:t>
            </a:r>
            <a:r>
              <a:rPr lang="cs-CZ" dirty="0"/>
              <a:t>byla </a:t>
            </a:r>
            <a:r>
              <a:rPr lang="cs-CZ" b="1" dirty="0"/>
              <a:t>při přípravě </a:t>
            </a:r>
            <a:r>
              <a:rPr lang="cs-CZ" dirty="0"/>
              <a:t>projektu věnována</a:t>
            </a:r>
            <a:r>
              <a:rPr lang="cs-CZ" b="1" dirty="0"/>
              <a:t> minimální pozornost</a:t>
            </a:r>
          </a:p>
          <a:p>
            <a:r>
              <a:rPr lang="cs-CZ" dirty="0"/>
              <a:t>projekty vytvořily</a:t>
            </a:r>
            <a:r>
              <a:rPr lang="cs-CZ" b="1" dirty="0"/>
              <a:t> příležitost </a:t>
            </a:r>
            <a:r>
              <a:rPr lang="cs-CZ" dirty="0"/>
              <a:t>pro získání </a:t>
            </a:r>
            <a:r>
              <a:rPr lang="cs-CZ" b="1" dirty="0"/>
              <a:t>nových informací</a:t>
            </a:r>
            <a:r>
              <a:rPr lang="cs-CZ" dirty="0"/>
              <a:t> a </a:t>
            </a:r>
            <a:r>
              <a:rPr lang="cs-CZ" b="1" dirty="0"/>
              <a:t>spolupráci </a:t>
            </a:r>
            <a:r>
              <a:rPr lang="cs-CZ" dirty="0"/>
              <a:t>v rámci města i se zahraničními partnery. </a:t>
            </a:r>
          </a:p>
          <a:p>
            <a:r>
              <a:rPr lang="cs-CZ" dirty="0"/>
              <a:t>velkou část zkušeností a kvalitativních dat se </a:t>
            </a:r>
            <a:r>
              <a:rPr lang="cs-CZ" b="1" dirty="0"/>
              <a:t>nepodařilo</a:t>
            </a:r>
            <a:r>
              <a:rPr lang="cs-CZ" dirty="0"/>
              <a:t> s ohledem na chybějící metody, dedikované odborníky a finance </a:t>
            </a:r>
            <a:r>
              <a:rPr lang="cs-CZ" b="1" dirty="0"/>
              <a:t>zachytit a </a:t>
            </a:r>
            <a:r>
              <a:rPr lang="cs-CZ" dirty="0"/>
              <a:t>dále </a:t>
            </a:r>
            <a:r>
              <a:rPr lang="cs-CZ" b="1" dirty="0"/>
              <a:t>použít. </a:t>
            </a:r>
          </a:p>
          <a:p>
            <a:r>
              <a:rPr lang="cs-CZ" b="1" dirty="0"/>
              <a:t>nositeli</a:t>
            </a:r>
            <a:r>
              <a:rPr lang="cs-CZ" dirty="0"/>
              <a:t> zkušeností je tak </a:t>
            </a:r>
            <a:r>
              <a:rPr lang="cs-CZ" b="1" dirty="0"/>
              <a:t>několik jednotlivců</a:t>
            </a:r>
            <a:r>
              <a:rPr lang="cs-CZ" dirty="0"/>
              <a:t>. </a:t>
            </a:r>
          </a:p>
          <a:p>
            <a:r>
              <a:rPr lang="cs-CZ" dirty="0"/>
              <a:t>informace o možných přínosech a řešení, ale </a:t>
            </a:r>
            <a:r>
              <a:rPr lang="cs-CZ" b="1" dirty="0"/>
              <a:t>chyběla zpětná vazba</a:t>
            </a:r>
            <a:r>
              <a:rPr lang="cs-CZ" dirty="0"/>
              <a:t> o </a:t>
            </a:r>
            <a:r>
              <a:rPr lang="cs-CZ" b="1" dirty="0"/>
              <a:t>organizačních, procesních a sociálních souvislostech </a:t>
            </a:r>
            <a:r>
              <a:rPr lang="cs-CZ" dirty="0"/>
              <a:t>testovaných řešení. </a:t>
            </a:r>
          </a:p>
          <a:p>
            <a:r>
              <a:rPr lang="cs-CZ" b="1" dirty="0"/>
              <a:t>chyběla rešerše </a:t>
            </a:r>
            <a:r>
              <a:rPr lang="cs-CZ" dirty="0"/>
              <a:t>již realizovaných projektů a města tak opakovala chyby a zjišťovala již zjištěné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4138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ČVUT-UCEEB">
      <a:dk1>
        <a:sysClr val="windowText" lastClr="000000"/>
      </a:dk1>
      <a:lt1>
        <a:sysClr val="window" lastClr="FFFFFF"/>
      </a:lt1>
      <a:dk2>
        <a:srgbClr val="0065BD"/>
      </a:dk2>
      <a:lt2>
        <a:srgbClr val="9B9B9B"/>
      </a:lt2>
      <a:accent1>
        <a:srgbClr val="0065BD"/>
      </a:accent1>
      <a:accent2>
        <a:srgbClr val="84AD00"/>
      </a:accent2>
      <a:accent3>
        <a:srgbClr val="C60C30"/>
      </a:accent3>
      <a:accent4>
        <a:srgbClr val="E05206"/>
      </a:accent4>
      <a:accent5>
        <a:srgbClr val="00B2A9"/>
      </a:accent5>
      <a:accent6>
        <a:srgbClr val="F0AB00"/>
      </a:accent6>
      <a:hlink>
        <a:srgbClr val="0065BD"/>
      </a:hlink>
      <a:folHlink>
        <a:srgbClr val="0065BD"/>
      </a:folHlink>
    </a:clrScheme>
    <a:fontScheme name="Technika_CZ">
      <a:majorFont>
        <a:latin typeface="Technika-Bold"/>
        <a:ea typeface=""/>
        <a:cs typeface=""/>
      </a:majorFont>
      <a:minorFont>
        <a:latin typeface="Technika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" id="{B71AA5B8-C7FF-48E9-9DDE-A2C5C9558129}" vid="{D3855675-ED1A-4EE7-AB1F-F528BDA1156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FDFD1181B2B24A9E242F1C142C9E94" ma:contentTypeVersion="12" ma:contentTypeDescription="Vytvoří nový dokument" ma:contentTypeScope="" ma:versionID="2980714492c91645c46e2a4e266a7362">
  <xsd:schema xmlns:xsd="http://www.w3.org/2001/XMLSchema" xmlns:xs="http://www.w3.org/2001/XMLSchema" xmlns:p="http://schemas.microsoft.com/office/2006/metadata/properties" xmlns:ns2="9237a5e6-e08a-4df2-85a2-1b59d223fb93" xmlns:ns3="7b992cf6-a917-482e-ba3b-6700503938a1" targetNamespace="http://schemas.microsoft.com/office/2006/metadata/properties" ma:root="true" ma:fieldsID="0809bb8045fd9b749aed0bc0d91a87af" ns2:_="" ns3:_="">
    <xsd:import namespace="9237a5e6-e08a-4df2-85a2-1b59d223fb93"/>
    <xsd:import namespace="7b992cf6-a917-482e-ba3b-670050393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37a5e6-e08a-4df2-85a2-1b59d223fb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992cf6-a917-482e-ba3b-6700503938a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1A0362-5DF0-4BB2-8460-A529368225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37a5e6-e08a-4df2-85a2-1b59d223fb93"/>
    <ds:schemaRef ds:uri="7b992cf6-a917-482e-ba3b-6700503938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86DBCC-EA5E-4AD3-895D-273586E272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D6F77D-22EE-4800-A465-6C9143C7357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CZ</Template>
  <TotalTime>756</TotalTime>
  <Words>909</Words>
  <Application>Microsoft Office PowerPoint</Application>
  <PresentationFormat>Širokoúhlá obrazovka</PresentationFormat>
  <Paragraphs>110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Montserrat</vt:lpstr>
      <vt:lpstr>Calibri</vt:lpstr>
      <vt:lpstr>Technika-Bold</vt:lpstr>
      <vt:lpstr>Arial Black</vt:lpstr>
      <vt:lpstr>Arial</vt:lpstr>
      <vt:lpstr>Wingdings</vt:lpstr>
      <vt:lpstr>Technika</vt:lpstr>
      <vt:lpstr>Motiv Office</vt:lpstr>
      <vt:lpstr>Prezentace aplikace PowerPoint</vt:lpstr>
      <vt:lpstr>obsah</vt:lpstr>
      <vt:lpstr>Pilotní projekt - MĚSTsKÝ EXPERIMENT</vt:lpstr>
      <vt:lpstr> Pilotní projekty a městské experimenty</vt:lpstr>
      <vt:lpstr>Motivace výzkumu</vt:lpstr>
      <vt:lpstr>Výzkumný problém</vt:lpstr>
      <vt:lpstr>Sociální a organizační učení</vt:lpstr>
      <vt:lpstr>Dosavadní výzkum</vt:lpstr>
      <vt:lpstr>Průběžné výsledky (stručně)</vt:lpstr>
      <vt:lpstr>Hlavní Výzkumné otázky</vt:lpstr>
      <vt:lpstr>vedlejší Výzkumné otázky</vt:lpstr>
      <vt:lpstr>Další postup</vt:lpstr>
      <vt:lpstr>Očekávané uplatnění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Hejtmánek</dc:creator>
  <cp:lastModifiedBy>Vacha, Tomas</cp:lastModifiedBy>
  <cp:revision>159</cp:revision>
  <dcterms:created xsi:type="dcterms:W3CDTF">2016-09-27T07:18:56Z</dcterms:created>
  <dcterms:modified xsi:type="dcterms:W3CDTF">2020-09-30T22:08:13Z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0x010100DEFDFD1181B2B24A9E242F1C142C9E94</vt:lpwstr>
  </property>
</Properties>
</file>