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3" r:id="rId9"/>
    <p:sldId id="262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9036F-0A6E-4DE8-9E52-61F79A89E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212B81-8512-4C8D-9ABC-FAF387784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90F2C5-A3B6-4BD5-B7E7-2176DE3E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E770-4B19-4086-ABAC-0009872B7D27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3D159A-D233-49E2-9D36-C51E1A3F6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61F06B-27D4-4C5C-AFCD-F33DC4A9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7FE-565D-4EB8-99DB-DC0751EA7E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64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349CDA-4956-48E0-9146-4B7170EE8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BAC21AA-4E83-4CB6-B0BD-FA10FCFB3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0F2086-6F42-4B75-9260-6613B464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E770-4B19-4086-ABAC-0009872B7D27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202F72-3280-4F7D-BAE8-B554CF612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092386-748F-4629-B735-0B6E7C3A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7FE-565D-4EB8-99DB-DC0751EA7E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24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DBD1592-9C17-42E0-A397-8F82AF118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B8D0A1-61A2-4C0F-8667-C1FD2063D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CAE20C-C0C7-4DC3-9916-8E554DAD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E770-4B19-4086-ABAC-0009872B7D27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D75595-9B9B-4739-8B97-B2F0D17C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92D7C0-5CB9-4F0E-B9FA-5C00E022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7FE-565D-4EB8-99DB-DC0751EA7E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99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2A37F-3907-48C2-8B56-7FEE47435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CA4679-93EC-4D11-A271-A7F51B420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6F546B-31BC-451C-B819-BB0BA9E29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E770-4B19-4086-ABAC-0009872B7D27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93B71D-BB25-4758-88D6-35D245E9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09EAEE-0788-4D7D-BF56-F9C9B9BF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7FE-565D-4EB8-99DB-DC0751EA7E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77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735AD-BBCA-4013-B529-3B317D00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392A95-D757-496F-8E9E-37E90F94D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1C9A65-9268-46D8-A736-39E66200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E770-4B19-4086-ABAC-0009872B7D27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FAB063-F940-40FE-8227-510C3508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C78DBB-6F09-4414-9230-40866EC1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7FE-565D-4EB8-99DB-DC0751EA7E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16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C9ED9-D14C-4D57-AA99-BFF1AA83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ADB8BF-C514-43D3-A608-4D5D21691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F71ADB-BCCC-4ACC-9B30-E49BB1B00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414C9C-7876-4BB2-A979-CFFA39B3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E770-4B19-4086-ABAC-0009872B7D27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EC4486-4DB2-4177-B425-F443524C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6867F7-D6F0-4807-94BF-8A132F49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7FE-565D-4EB8-99DB-DC0751EA7E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17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614630-17F7-4951-8AB2-0999089C7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27D952-089E-4368-8F29-05EC3ACA0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49FCC3-D13F-4EDE-967C-A5CAD21AB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065DAA-2F17-48EB-AB46-D5F7A15E1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E23D051-0A23-46D1-A49E-C1C7C0013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4D02D50-66FE-4314-9308-7B35A694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E770-4B19-4086-ABAC-0009872B7D27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FFBFE86-0649-45B1-B11B-56391810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7960A00-8DB0-4290-BC04-FE20FE49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7FE-565D-4EB8-99DB-DC0751EA7E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31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20B76E-1B32-42A2-ACC9-1E1D53A0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DD9CAE1-5CE4-4DC5-9F0A-78889040F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E770-4B19-4086-ABAC-0009872B7D27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816005-0BCD-4026-B630-253C8FFE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9260689-27F6-49E3-A5FE-F806E2CA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7FE-565D-4EB8-99DB-DC0751EA7E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17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79F88DE-105C-4ABF-A3D9-BAACC8F2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E770-4B19-4086-ABAC-0009872B7D27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9531A3-531A-4288-8AD3-F81A91671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07E9EF-E378-40E5-89CD-0F77F791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7FE-565D-4EB8-99DB-DC0751EA7E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24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7BC9ED-8218-4E5A-A973-075B31B7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BE4502-6B47-4F35-A8A9-02EDCA0DC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6CD2023-3F4E-4B2F-A625-20FEBB678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774A15-C031-46EF-B75D-CB9B7E96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E770-4B19-4086-ABAC-0009872B7D27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3736CF-07E6-4690-978C-81CA4634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40761A-C5EC-4B59-A304-8E8B258C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7FE-565D-4EB8-99DB-DC0751EA7E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84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3EFF9-534A-423E-BAF6-EE84932CC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68EF387-06AB-413C-8D05-BE8211836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D8A075E-6CDE-4BCD-8CC6-70F76BC84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B05E91-0F85-47A8-B3B7-5ACFEAD9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E770-4B19-4086-ABAC-0009872B7D27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1CE1E8-7BB7-48F2-9264-A24FB76F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C260DF-510A-43A6-A44B-A6B686A7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7FE-565D-4EB8-99DB-DC0751EA7E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08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2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66C4734-B0DC-4E96-A048-4EF42C33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C4277D-9268-4901-9FFB-2B18432FB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5E6C37-832F-4F95-A5D1-2B0902276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1E770-4B19-4086-ABAC-0009872B7D27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7D97EB-1232-4D7B-917F-74357B02F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F5FE31-707E-48DB-AC99-19AAE3327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217FE-565D-4EB8-99DB-DC0751EA7E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18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660D64-AF02-4FBC-B19D-EA28A7763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556503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Montserrat" panose="00000500000000000000" pitchFamily="2" charset="-18"/>
              </a:rPr>
              <a:t>Moderní výuka dějepisu jako příležitost pro zkoumání dějin architektury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C90ACA-2605-4B40-9341-C0E1C8B16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0028" y="4842504"/>
            <a:ext cx="6099544" cy="1786268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Montserrat" panose="00000500000000000000" pitchFamily="2" charset="-18"/>
              </a:rPr>
              <a:t>Mgr. Markéta Markgraf Hossingerová</a:t>
            </a:r>
          </a:p>
          <a:p>
            <a:endParaRPr lang="cs-CZ" dirty="0">
              <a:latin typeface="Montserrat" panose="00000500000000000000" pitchFamily="2" charset="-18"/>
            </a:endParaRPr>
          </a:p>
          <a:p>
            <a:r>
              <a:rPr lang="cs-CZ" dirty="0">
                <a:latin typeface="Montserrat" panose="00000500000000000000" pitchFamily="2" charset="-18"/>
              </a:rPr>
              <a:t>prof. Ing. arch. Irena Šestáková</a:t>
            </a:r>
          </a:p>
          <a:p>
            <a:r>
              <a:rPr lang="cs-CZ" dirty="0">
                <a:latin typeface="Montserrat" panose="00000500000000000000" pitchFamily="2" charset="-18"/>
              </a:rPr>
              <a:t>Ústav nauky o budovách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595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120A8-5435-43B3-8C5F-47B9A85E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981" y="2504025"/>
            <a:ext cx="6289422" cy="1325563"/>
          </a:xfrm>
        </p:spPr>
        <p:txBody>
          <a:bodyPr/>
          <a:lstStyle/>
          <a:p>
            <a:r>
              <a:rPr lang="cs-CZ" dirty="0">
                <a:latin typeface="Montserrat" panose="00000500000000000000" pitchFamily="2" charset="-18"/>
              </a:rPr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F0946-1456-4F94-8230-E637E619D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83033"/>
            <a:ext cx="10515600" cy="79393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594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1FC76-89CE-4CE5-AA0F-A6DD6E27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ontserrat" panose="00000500000000000000" pitchFamily="2" charset="-18"/>
              </a:rPr>
              <a:t>Východiska teorie architektury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1ED6B-968D-45C2-8D36-2A8A2705E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Montserrat" panose="00000500000000000000" pitchFamily="2" charset="-18"/>
              </a:rPr>
              <a:t>Martin </a:t>
            </a:r>
            <a:r>
              <a:rPr lang="cs-CZ" dirty="0" err="1">
                <a:latin typeface="Montserrat" panose="00000500000000000000" pitchFamily="2" charset="-18"/>
              </a:rPr>
              <a:t>Heidegger</a:t>
            </a:r>
            <a:r>
              <a:rPr lang="cs-CZ" dirty="0">
                <a:latin typeface="Montserrat" panose="00000500000000000000" pitchFamily="2" charset="-18"/>
              </a:rPr>
              <a:t> - fenomenologie</a:t>
            </a:r>
          </a:p>
          <a:p>
            <a:pPr lvl="1"/>
            <a:r>
              <a:rPr lang="cs-CZ" dirty="0">
                <a:latin typeface="Montserrat" panose="00000500000000000000" pitchFamily="2" charset="-18"/>
              </a:rPr>
              <a:t>bydlení jako bytí na světě čili na zemi a pod nebem je lidským základním projevem existence</a:t>
            </a:r>
          </a:p>
          <a:p>
            <a:pPr lvl="1"/>
            <a:r>
              <a:rPr lang="cs-CZ" dirty="0">
                <a:latin typeface="Montserrat" panose="00000500000000000000" pitchFamily="2" charset="-18"/>
              </a:rPr>
              <a:t>poznání prostřednictvím poetického jazyka</a:t>
            </a:r>
          </a:p>
          <a:p>
            <a:pPr marL="457200" lvl="1" indent="0">
              <a:buNone/>
            </a:pPr>
            <a:endParaRPr lang="cs-CZ" dirty="0">
              <a:latin typeface="Montserrat" panose="00000500000000000000" pitchFamily="2" charset="-18"/>
            </a:endParaRPr>
          </a:p>
          <a:p>
            <a:r>
              <a:rPr lang="cs-CZ" dirty="0">
                <a:latin typeface="Montserrat" panose="00000500000000000000" pitchFamily="2" charset="-18"/>
              </a:rPr>
              <a:t>Christian </a:t>
            </a:r>
            <a:r>
              <a:rPr lang="cs-CZ" dirty="0" err="1">
                <a:latin typeface="Montserrat" panose="00000500000000000000" pitchFamily="2" charset="-18"/>
              </a:rPr>
              <a:t>Norberg</a:t>
            </a:r>
            <a:r>
              <a:rPr lang="cs-CZ" dirty="0">
                <a:latin typeface="Montserrat" panose="00000500000000000000" pitchFamily="2" charset="-18"/>
              </a:rPr>
              <a:t> – Schulz  </a:t>
            </a:r>
          </a:p>
          <a:p>
            <a:pPr lvl="1"/>
            <a:r>
              <a:rPr lang="cs-CZ" dirty="0">
                <a:latin typeface="Montserrat" panose="00000500000000000000" pitchFamily="2" charset="-18"/>
              </a:rPr>
              <a:t> architektura jako konkretizace existenciálního prostoru</a:t>
            </a:r>
          </a:p>
          <a:p>
            <a:pPr lvl="1"/>
            <a:r>
              <a:rPr lang="cs-CZ" dirty="0">
                <a:latin typeface="Montserrat" panose="00000500000000000000" pitchFamily="2" charset="-18"/>
              </a:rPr>
              <a:t> teorie místa a jeho jedinečné individuality</a:t>
            </a:r>
            <a:r>
              <a:rPr lang="en-US" dirty="0">
                <a:latin typeface="Montserrat" panose="00000500000000000000" pitchFamily="2" charset="-18"/>
              </a:rPr>
              <a:t> </a:t>
            </a:r>
            <a:endParaRPr lang="cs-CZ" dirty="0">
              <a:latin typeface="Montserrat" panose="00000500000000000000" pitchFamily="2" charset="-18"/>
            </a:endParaRPr>
          </a:p>
          <a:p>
            <a:endParaRPr lang="cs-CZ" dirty="0">
              <a:latin typeface="Montserrat" panose="00000500000000000000" pitchFamily="2" charset="-18"/>
            </a:endParaRPr>
          </a:p>
          <a:p>
            <a:pPr marL="0" indent="0">
              <a:buNone/>
            </a:pPr>
            <a:r>
              <a:rPr lang="cs-CZ" dirty="0">
                <a:latin typeface="Montserrat" panose="00000500000000000000" pitchFamily="2" charset="-18"/>
              </a:rPr>
              <a:t>„Cílem pluralismu je celek všech myslitelných základních lidských zkušeností opět zpřístupnit, z čehož vyplývá, že dějiny se v pluralitním světě staly oblastí zásadní důležitosti.“</a:t>
            </a:r>
          </a:p>
          <a:p>
            <a:pPr marL="0" indent="0">
              <a:buNone/>
            </a:pPr>
            <a:r>
              <a:rPr lang="cs-CZ" dirty="0"/>
              <a:t>			Ch. </a:t>
            </a:r>
            <a:r>
              <a:rPr lang="cs-CZ" dirty="0" err="1"/>
              <a:t>Norberg</a:t>
            </a:r>
            <a:r>
              <a:rPr lang="cs-CZ" dirty="0"/>
              <a:t> – Schulz, Význam v architektuře západu</a:t>
            </a:r>
          </a:p>
        </p:txBody>
      </p:sp>
    </p:spTree>
    <p:extLst>
      <p:ext uri="{BB962C8B-B14F-4D97-AF65-F5344CB8AC3E}">
        <p14:creationId xmlns:p14="http://schemas.microsoft.com/office/powerpoint/2010/main" val="372580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DCBD4-F81C-4DA4-B7CA-C0A7F74E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ontserrat" panose="00000500000000000000" pitchFamily="2" charset="-18"/>
              </a:rPr>
              <a:t>Dějepis v 21. století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B86612-99D7-499F-8600-557477D70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76860" cy="2225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Montserrat" panose="00000500000000000000" pitchFamily="2" charset="-18"/>
              </a:rPr>
              <a:t>V důsledku globalizace, rozvoje techniky a informačních technologií:</a:t>
            </a:r>
          </a:p>
          <a:p>
            <a:r>
              <a:rPr lang="cs-CZ" sz="2400" dirty="0">
                <a:latin typeface="Montserrat" panose="00000500000000000000" pitchFamily="2" charset="-18"/>
              </a:rPr>
              <a:t>škola ztratila monopol na informace</a:t>
            </a:r>
          </a:p>
          <a:p>
            <a:r>
              <a:rPr lang="cs-CZ" sz="2400" dirty="0">
                <a:latin typeface="Montserrat" panose="00000500000000000000" pitchFamily="2" charset="-18"/>
              </a:rPr>
              <a:t>různorodost pohledů na historické události </a:t>
            </a:r>
          </a:p>
          <a:p>
            <a:r>
              <a:rPr lang="cs-CZ" sz="2400" dirty="0">
                <a:latin typeface="Montserrat" panose="00000500000000000000" pitchFamily="2" charset="-18"/>
              </a:rPr>
              <a:t>větší dostupnost historických pramenů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1255799-9DAC-4FFB-AF21-B4A9EEFB3855}"/>
              </a:ext>
            </a:extLst>
          </p:cNvPr>
          <p:cNvSpPr/>
          <p:nvPr/>
        </p:nvSpPr>
        <p:spPr>
          <a:xfrm>
            <a:off x="584790" y="4306186"/>
            <a:ext cx="4253023" cy="157361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latin typeface="Montserrat" panose="00000500000000000000" pitchFamily="2" charset="-18"/>
              </a:rPr>
              <a:t>Transmisivní </a:t>
            </a:r>
          </a:p>
          <a:p>
            <a:pPr algn="ctr"/>
            <a:r>
              <a:rPr lang="cs-CZ" sz="3200" dirty="0">
                <a:latin typeface="Montserrat" panose="00000500000000000000" pitchFamily="2" charset="-18"/>
              </a:rPr>
              <a:t>způsob výuky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8896978-F107-4E3F-8034-CC9A0396B81C}"/>
              </a:ext>
            </a:extLst>
          </p:cNvPr>
          <p:cNvSpPr/>
          <p:nvPr/>
        </p:nvSpPr>
        <p:spPr>
          <a:xfrm>
            <a:off x="6904074" y="4306185"/>
            <a:ext cx="4253023" cy="157361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latin typeface="Montserrat" panose="00000500000000000000" pitchFamily="2" charset="-18"/>
              </a:rPr>
              <a:t>Konstruktivistický </a:t>
            </a:r>
          </a:p>
          <a:p>
            <a:pPr algn="ctr"/>
            <a:r>
              <a:rPr lang="cs-CZ" sz="3200" dirty="0">
                <a:latin typeface="Montserrat" panose="00000500000000000000" pitchFamily="2" charset="-18"/>
              </a:rPr>
              <a:t>způsob výuky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ACBA6A34-6C1D-4769-BA8E-9D49498541BF}"/>
              </a:ext>
            </a:extLst>
          </p:cNvPr>
          <p:cNvSpPr/>
          <p:nvPr/>
        </p:nvSpPr>
        <p:spPr>
          <a:xfrm>
            <a:off x="5284380" y="4816547"/>
            <a:ext cx="1222745" cy="55289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47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7FB28D-94DD-4511-A111-CBFEA167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ontserrat" panose="00000500000000000000" pitchFamily="2" charset="-18"/>
              </a:rPr>
              <a:t>Historické myšlení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DCFA4C-B16A-4407-936B-1C4E1FC65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latin typeface="Montserrat" panose="00000500000000000000" pitchFamily="2" charset="-18"/>
              </a:rPr>
              <a:t>vyvarovat se anachronismů</a:t>
            </a:r>
          </a:p>
          <a:p>
            <a:r>
              <a:rPr lang="cs-CZ" dirty="0">
                <a:latin typeface="Montserrat" panose="00000500000000000000" pitchFamily="2" charset="-18"/>
              </a:rPr>
              <a:t>uvědomit si, že různí lidé mohli totožnou událost vnímat odlišně</a:t>
            </a:r>
          </a:p>
          <a:p>
            <a:r>
              <a:rPr lang="cs-CZ" dirty="0">
                <a:latin typeface="Montserrat" panose="00000500000000000000" pitchFamily="2" charset="-18"/>
              </a:rPr>
              <a:t>připustit odlišnou interpretaci historické události </a:t>
            </a:r>
          </a:p>
          <a:p>
            <a:r>
              <a:rPr lang="cs-CZ" dirty="0">
                <a:latin typeface="Montserrat" panose="00000500000000000000" pitchFamily="2" charset="-18"/>
              </a:rPr>
              <a:t>pracovat s dobovým kontextem</a:t>
            </a:r>
          </a:p>
          <a:p>
            <a:r>
              <a:rPr lang="cs-CZ" dirty="0">
                <a:latin typeface="Montserrat" panose="00000500000000000000" pitchFamily="2" charset="-18"/>
              </a:rPr>
              <a:t>reflektovat vyprávěné příběhy dějin</a:t>
            </a:r>
          </a:p>
          <a:p>
            <a:endParaRPr lang="cs-CZ" dirty="0">
              <a:latin typeface="Montserrat" panose="00000500000000000000" pitchFamily="2" charset="-18"/>
            </a:endParaRPr>
          </a:p>
          <a:p>
            <a:pPr marL="0" indent="0">
              <a:buNone/>
            </a:pPr>
            <a:r>
              <a:rPr lang="cs-CZ" dirty="0">
                <a:latin typeface="Montserrat" panose="00000500000000000000" pitchFamily="2" charset="-18"/>
              </a:rPr>
              <a:t>= způsob myšlení, který </a:t>
            </a:r>
            <a:r>
              <a:rPr lang="cs-CZ" u="sng" dirty="0">
                <a:latin typeface="Montserrat" panose="00000500000000000000" pitchFamily="2" charset="-18"/>
              </a:rPr>
              <a:t>není přirozený </a:t>
            </a:r>
            <a:r>
              <a:rPr lang="cs-CZ" dirty="0">
                <a:latin typeface="Montserrat" panose="00000500000000000000" pitchFamily="2" charset="-18"/>
              </a:rPr>
              <a:t>a je nutné se jej naučit</a:t>
            </a:r>
          </a:p>
          <a:p>
            <a:pPr marL="0" indent="0">
              <a:buNone/>
            </a:pPr>
            <a:endParaRPr lang="cs-CZ" dirty="0">
              <a:latin typeface="Montserrat" panose="00000500000000000000" pitchFamily="2" charset="-18"/>
            </a:endParaRPr>
          </a:p>
          <a:p>
            <a:endParaRPr lang="cs-CZ" dirty="0">
              <a:latin typeface="Montserrat" panose="00000500000000000000" pitchFamily="2" charset="-18"/>
            </a:endParaRPr>
          </a:p>
          <a:p>
            <a:r>
              <a:rPr lang="cs-CZ" dirty="0">
                <a:latin typeface="Montserrat" panose="00000500000000000000" pitchFamily="2" charset="-18"/>
              </a:rPr>
              <a:t>Andreas </a:t>
            </a:r>
            <a:r>
              <a:rPr lang="cs-CZ" dirty="0" err="1">
                <a:latin typeface="Montserrat" panose="00000500000000000000" pitchFamily="2" charset="-18"/>
              </a:rPr>
              <a:t>Körber</a:t>
            </a:r>
            <a:r>
              <a:rPr lang="cs-CZ" dirty="0">
                <a:latin typeface="Montserrat" panose="00000500000000000000" pitchFamily="2" charset="-18"/>
              </a:rPr>
              <a:t>, Peter </a:t>
            </a:r>
            <a:r>
              <a:rPr lang="cs-CZ" dirty="0" err="1">
                <a:latin typeface="Montserrat" panose="00000500000000000000" pitchFamily="2" charset="-18"/>
              </a:rPr>
              <a:t>Seixas</a:t>
            </a:r>
            <a:r>
              <a:rPr lang="cs-CZ" dirty="0">
                <a:latin typeface="Montserrat" panose="00000500000000000000" pitchFamily="2" charset="-18"/>
              </a:rPr>
              <a:t>, Robert </a:t>
            </a:r>
            <a:r>
              <a:rPr lang="cs-CZ" dirty="0" err="1">
                <a:latin typeface="Montserrat" panose="00000500000000000000" pitchFamily="2" charset="-18"/>
              </a:rPr>
              <a:t>Stradling</a:t>
            </a:r>
            <a:endParaRPr lang="cs-CZ" dirty="0">
              <a:latin typeface="Montserrat" panose="00000500000000000000" pitchFamily="2" charset="-18"/>
            </a:endParaRPr>
          </a:p>
          <a:p>
            <a:r>
              <a:rPr lang="cs-CZ" dirty="0">
                <a:latin typeface="Montserrat" panose="00000500000000000000" pitchFamily="2" charset="-18"/>
              </a:rPr>
              <a:t>ÚSTR (Jaroslav </a:t>
            </a:r>
            <a:r>
              <a:rPr lang="cs-CZ" dirty="0" err="1">
                <a:latin typeface="Montserrat" panose="00000500000000000000" pitchFamily="2" charset="-18"/>
              </a:rPr>
              <a:t>Najbert</a:t>
            </a:r>
            <a:r>
              <a:rPr lang="cs-CZ" dirty="0">
                <a:latin typeface="Montserrat" panose="00000500000000000000" pitchFamily="2" charset="-18"/>
              </a:rPr>
              <a:t>) a UK (Hana </a:t>
            </a:r>
            <a:r>
              <a:rPr lang="cs-CZ" dirty="0" err="1">
                <a:latin typeface="Montserrat" panose="00000500000000000000" pitchFamily="2" charset="-18"/>
              </a:rPr>
              <a:t>Havlůjová</a:t>
            </a:r>
            <a:r>
              <a:rPr lang="cs-CZ" dirty="0">
                <a:latin typeface="Montserrat" panose="00000500000000000000" pitchFamily="2" charset="-18"/>
              </a:rPr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68952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7B4494-17E0-44E7-8428-AB2AAD20E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875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F48151-776D-4E56-87D5-F161EE502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>
                <a:latin typeface="Montserrat" panose="00000500000000000000" pitchFamily="2" charset="-18"/>
              </a:rPr>
              <a:t>„Znamená to pouze, že musí pochopit, že život lze žít různými způsoby. Odlišné způsoby by měly být založeny na vzdělání, aby měly význam a aby umožnily smysluplnou sociální interakci. „Vzdělání“ v tomto kontextu znamená rozvoj lidské citlivosti k rozmanitým charakterům prostředí.“</a:t>
            </a:r>
          </a:p>
          <a:p>
            <a:pPr marL="0" indent="0">
              <a:buNone/>
            </a:pPr>
            <a:r>
              <a:rPr lang="cs-CZ" dirty="0"/>
              <a:t>			Ch. </a:t>
            </a:r>
            <a:r>
              <a:rPr lang="cs-CZ" dirty="0" err="1"/>
              <a:t>Norberg</a:t>
            </a:r>
            <a:r>
              <a:rPr lang="cs-CZ" dirty="0"/>
              <a:t> – Schulz, Význam v architektuře západu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91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5A279-CE98-4105-9B3F-3613031F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4" y="1"/>
            <a:ext cx="10506075" cy="1690688"/>
          </a:xfrm>
        </p:spPr>
        <p:txBody>
          <a:bodyPr/>
          <a:lstStyle/>
          <a:p>
            <a:r>
              <a:rPr lang="cs-CZ" dirty="0">
                <a:latin typeface="Montserrat" panose="00000500000000000000" pitchFamily="2" charset="-18"/>
              </a:rPr>
              <a:t>Učebnice dějepisu</a:t>
            </a:r>
          </a:p>
        </p:txBody>
      </p:sp>
      <p:pic>
        <p:nvPicPr>
          <p:cNvPr id="7" name="Zástupný obsah 6" descr="Obsah obrázku text, noviny&#10;&#10;Popis byl vytvořen automaticky">
            <a:extLst>
              <a:ext uri="{FF2B5EF4-FFF2-40B4-BE49-F238E27FC236}">
                <a16:creationId xmlns:a16="http://schemas.microsoft.com/office/drawing/2014/main" id="{90461262-9692-4945-9C5F-0F76B85B5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5" y="1435100"/>
            <a:ext cx="3760239" cy="5270500"/>
          </a:xfr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79BBA8E8-55EE-4AEC-9B9E-A403EDF5C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1381833"/>
            <a:ext cx="3693235" cy="5323767"/>
          </a:xfrm>
          <a:prstGeom prst="rect">
            <a:avLst/>
          </a:prstGeom>
        </p:spPr>
      </p:pic>
      <p:pic>
        <p:nvPicPr>
          <p:cNvPr id="13" name="Obrázek 12" descr="Obsah obrázku text, noviny&#10;&#10;Popis byl vytvořen automaticky">
            <a:extLst>
              <a:ext uri="{FF2B5EF4-FFF2-40B4-BE49-F238E27FC236}">
                <a16:creationId xmlns:a16="http://schemas.microsoft.com/office/drawing/2014/main" id="{C53A0B88-94D1-4A52-844A-9EB575E0A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91" y="657225"/>
            <a:ext cx="4068544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3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52F4B-9159-47F4-81FC-9D942F416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ontserrat" panose="00000500000000000000" pitchFamily="2" charset="-18"/>
              </a:rPr>
              <a:t>Učebnice dějepisu</a:t>
            </a:r>
            <a:endParaRPr lang="cs-CZ" dirty="0"/>
          </a:p>
        </p:txBody>
      </p:sp>
      <p:pic>
        <p:nvPicPr>
          <p:cNvPr id="4" name="Zástupný obsah 3" descr="Obsah obrázku elektronika, monitor, displej, počítač&#10;&#10;Popis byl vytvořen automaticky">
            <a:extLst>
              <a:ext uri="{FF2B5EF4-FFF2-40B4-BE49-F238E27FC236}">
                <a16:creationId xmlns:a16="http://schemas.microsoft.com/office/drawing/2014/main" id="{010C37D8-F7DE-4F1F-9D83-DE78DA93D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34" y="1427818"/>
            <a:ext cx="6545302" cy="5065057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FB51CAF-4E3A-4EC1-B476-5863A61F166F}"/>
              </a:ext>
            </a:extLst>
          </p:cNvPr>
          <p:cNvSpPr txBox="1"/>
          <p:nvPr/>
        </p:nvSpPr>
        <p:spPr>
          <a:xfrm>
            <a:off x="7374835" y="1690688"/>
            <a:ext cx="42162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Montserrat" panose="00000500000000000000" pitchFamily="2" charset="-18"/>
              </a:rPr>
              <a:t>Badatelsky orientovaná učebnice dějepisu aktuálně vyvíjená Ústavem pro studium totalitních režimů</a:t>
            </a:r>
          </a:p>
          <a:p>
            <a:endParaRPr lang="cs-CZ" dirty="0">
              <a:latin typeface="Montserrat" panose="00000500000000000000" pitchFamily="2" charset="-18"/>
            </a:endParaRPr>
          </a:p>
          <a:p>
            <a:r>
              <a:rPr lang="cs-CZ" dirty="0">
                <a:latin typeface="Montserrat" panose="00000500000000000000" pitchFamily="2" charset="-18"/>
              </a:rPr>
              <a:t>Kapitoly tvoří: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Montserrat" panose="00000500000000000000" pitchFamily="2" charset="-18"/>
              </a:rPr>
              <a:t>badatelská otázka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Montserrat" panose="00000500000000000000" pitchFamily="2" charset="-18"/>
              </a:rPr>
              <a:t>aktualizace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Montserrat" panose="00000500000000000000" pitchFamily="2" charset="-18"/>
              </a:rPr>
              <a:t>informační odstavec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Montserrat" panose="00000500000000000000" pitchFamily="2" charset="-18"/>
              </a:rPr>
              <a:t>4-5 historických pramenů (dobové texty, proslovy, fotografie, ilustrace…), které vedou k zodpovězení úvodní otázky </a:t>
            </a:r>
          </a:p>
        </p:txBody>
      </p:sp>
    </p:spTree>
    <p:extLst>
      <p:ext uri="{BB962C8B-B14F-4D97-AF65-F5344CB8AC3E}">
        <p14:creationId xmlns:p14="http://schemas.microsoft.com/office/powerpoint/2010/main" val="260761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28A404A3-F8C9-42EA-9415-10CB0001C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68" y="1318693"/>
            <a:ext cx="8093634" cy="525915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D5EAAF7-1220-4B57-92FA-9CB53219F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ontserrat" panose="00000500000000000000" pitchFamily="2" charset="-18"/>
              </a:rPr>
              <a:t>Pohlednice – příklad 1</a:t>
            </a:r>
            <a:endParaRPr lang="cs-CZ" dirty="0"/>
          </a:p>
        </p:txBody>
      </p:sp>
      <p:pic>
        <p:nvPicPr>
          <p:cNvPr id="5" name="Zástupný obsah 4" descr="Obsah obrázku exteriér, budova, staré, fotka&#10;&#10;Popis byl vytvořen automaticky">
            <a:extLst>
              <a:ext uri="{FF2B5EF4-FFF2-40B4-BE49-F238E27FC236}">
                <a16:creationId xmlns:a16="http://schemas.microsoft.com/office/drawing/2014/main" id="{98FEAB50-CBFB-4FBF-9D6D-BC0E13333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68" y="1318693"/>
            <a:ext cx="8093634" cy="5276484"/>
          </a:xfrm>
        </p:spPr>
      </p:pic>
    </p:spTree>
    <p:extLst>
      <p:ext uri="{BB962C8B-B14F-4D97-AF65-F5344CB8AC3E}">
        <p14:creationId xmlns:p14="http://schemas.microsoft.com/office/powerpoint/2010/main" val="370415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exteriér, fotka, staré, budova&#10;&#10;Popis byl vytvořen automaticky">
            <a:extLst>
              <a:ext uri="{FF2B5EF4-FFF2-40B4-BE49-F238E27FC236}">
                <a16:creationId xmlns:a16="http://schemas.microsoft.com/office/drawing/2014/main" id="{71291BE9-AC28-471C-AE83-7AD381CAE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62118"/>
            <a:ext cx="5768056" cy="3848798"/>
          </a:xfrm>
          <a:prstGeom prst="rect">
            <a:avLst/>
          </a:prstGeom>
        </p:spPr>
      </p:pic>
      <p:pic>
        <p:nvPicPr>
          <p:cNvPr id="14" name="Obrázek 13" descr="Obsah obrázku budova, exteriér, silnice, ulice&#10;&#10;Popis byl vytvořen automaticky">
            <a:extLst>
              <a:ext uri="{FF2B5EF4-FFF2-40B4-BE49-F238E27FC236}">
                <a16:creationId xmlns:a16="http://schemas.microsoft.com/office/drawing/2014/main" id="{EC5C87F5-889C-484E-82F1-47AAB1752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7" y="1490842"/>
            <a:ext cx="5869893" cy="379134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7F52F4E-2A06-406C-897C-D9354949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ontserrat" panose="00000500000000000000" pitchFamily="2" charset="-18"/>
              </a:rPr>
              <a:t>Pohlednice – příklad 2</a:t>
            </a:r>
          </a:p>
        </p:txBody>
      </p:sp>
      <p:pic>
        <p:nvPicPr>
          <p:cNvPr id="10" name="Zástupný obsah 9" descr="Obsah obrázku budova, exteriér, fotka, most&#10;&#10;Popis byl vytvořen automaticky">
            <a:extLst>
              <a:ext uri="{FF2B5EF4-FFF2-40B4-BE49-F238E27FC236}">
                <a16:creationId xmlns:a16="http://schemas.microsoft.com/office/drawing/2014/main" id="{7AD8F604-98BB-4761-9DF5-3E21D5C2A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62118"/>
            <a:ext cx="5768056" cy="3726331"/>
          </a:xfrm>
        </p:spPr>
      </p:pic>
      <p:pic>
        <p:nvPicPr>
          <p:cNvPr id="8" name="Zástupný obsah 4" descr="Obsah obrázku budova, fotka, staré, exteriér&#10;&#10;Popis byl vytvořen automaticky">
            <a:extLst>
              <a:ext uri="{FF2B5EF4-FFF2-40B4-BE49-F238E27FC236}">
                <a16:creationId xmlns:a16="http://schemas.microsoft.com/office/drawing/2014/main" id="{E5869E84-33A3-4A94-8903-B661CDC616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1" y="1462118"/>
            <a:ext cx="5869893" cy="372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5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323</Words>
  <Application>Microsoft Office PowerPoint</Application>
  <PresentationFormat>Širokoúhlá obrazovka</PresentationFormat>
  <Paragraphs>51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Motiv Office</vt:lpstr>
      <vt:lpstr>Moderní výuka dějepisu jako příležitost pro zkoumání dějin architektury</vt:lpstr>
      <vt:lpstr>Východiska teorie architektury</vt:lpstr>
      <vt:lpstr>Dějepis v 21. století</vt:lpstr>
      <vt:lpstr>Historické myšlení </vt:lpstr>
      <vt:lpstr>Prezentace aplikace PowerPoint</vt:lpstr>
      <vt:lpstr>Učebnice dějepisu</vt:lpstr>
      <vt:lpstr>Učebnice dějepisu</vt:lpstr>
      <vt:lpstr>Pohlednice – příklad 1</vt:lpstr>
      <vt:lpstr>Pohlednice – příklad 2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výuka dějepisu jako příležitost pro zkoumání dějin architektury</dc:title>
  <dc:creator>Markgraf Hossingerova, Marketa</dc:creator>
  <cp:lastModifiedBy>Markéta Hossingerová</cp:lastModifiedBy>
  <cp:revision>19</cp:revision>
  <dcterms:created xsi:type="dcterms:W3CDTF">2020-09-20T21:10:19Z</dcterms:created>
  <dcterms:modified xsi:type="dcterms:W3CDTF">2020-09-30T11:36:40Z</dcterms:modified>
</cp:coreProperties>
</file>