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70" r:id="rId6"/>
    <p:sldId id="272" r:id="rId7"/>
    <p:sldId id="271" r:id="rId8"/>
    <p:sldId id="274" r:id="rId9"/>
    <p:sldId id="275" r:id="rId10"/>
    <p:sldId id="276" r:id="rId11"/>
    <p:sldId id="277" r:id="rId12"/>
    <p:sldId id="264" r:id="rId13"/>
    <p:sldId id="258" r:id="rId14"/>
    <p:sldId id="265" r:id="rId15"/>
    <p:sldId id="266" r:id="rId16"/>
    <p:sldId id="267" r:id="rId17"/>
    <p:sldId id="278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2" autoAdjust="0"/>
  </p:normalViewPr>
  <p:slideViewPr>
    <p:cSldViewPr showGuides="1"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72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50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43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4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54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38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76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08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1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54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5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23B8-6198-4282-B8B5-BD1E6D8B83FD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8A41-95F0-444C-A34A-31132C3555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exteriér, obloha, budova, tráva&#10;&#10;Popis byl vytvořen automaticky">
            <a:extLst>
              <a:ext uri="{FF2B5EF4-FFF2-40B4-BE49-F238E27FC236}">
                <a16:creationId xmlns:a16="http://schemas.microsoft.com/office/drawing/2014/main" id="{EDF0E187-289E-4B1A-B718-D9E71E3E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872208"/>
          </a:xfrm>
        </p:spPr>
        <p:txBody>
          <a:bodyPr anchor="t">
            <a:normAutofit/>
          </a:bodyPr>
          <a:lstStyle/>
          <a:p>
            <a:r>
              <a:rPr lang="cs-CZ" sz="1800" dirty="0"/>
              <a:t>Téma: Tvorba, provoz a rozvoj botanických zahrad</a:t>
            </a:r>
            <a:br>
              <a:rPr lang="cs-CZ" sz="1800" dirty="0"/>
            </a:br>
            <a:br>
              <a:rPr lang="cs-CZ" sz="1800" dirty="0"/>
            </a:br>
            <a:br>
              <a:rPr lang="cs-CZ" sz="2400" dirty="0"/>
            </a:br>
            <a:r>
              <a:rPr lang="cs-CZ" sz="2400" dirty="0"/>
              <a:t>Metodika pro tvorbu provoz a rozvoj botanických zahrad v ČR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289FD3-5AE6-4B71-8425-0AEE75F754D3}"/>
              </a:ext>
            </a:extLst>
          </p:cNvPr>
          <p:cNvSpPr txBox="1"/>
          <p:nvPr/>
        </p:nvSpPr>
        <p:spPr>
          <a:xfrm>
            <a:off x="387118" y="5946822"/>
            <a:ext cx="4544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Doktorand: Ing. Stanislav Hybler 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ročník 2020/21 </a:t>
            </a:r>
            <a:endParaRPr lang="cs-CZ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Ústav navrhování I | Studijní program: Architektura, teorie a tvorba</a:t>
            </a:r>
            <a:endParaRPr lang="cs-CZ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37E45EE-2C15-4551-896C-19C90435805F}"/>
              </a:ext>
            </a:extLst>
          </p:cNvPr>
          <p:cNvSpPr txBox="1"/>
          <p:nvPr/>
        </p:nvSpPr>
        <p:spPr>
          <a:xfrm>
            <a:off x="5724128" y="5936882"/>
            <a:ext cx="3060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Odborný školitel: prof. Ing. arch. Ján </a:t>
            </a:r>
            <a:r>
              <a:rPr lang="cs-CZ" sz="1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Stempel</a:t>
            </a:r>
            <a:endParaRPr lang="cs-CZ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Školitel specialista: RNDr. Oldřich Vacek, CSc.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1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7625" y="1333870"/>
            <a:ext cx="8484743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Kde a proč dochází ke střetu zájmů botanických zahrad a legislativy ČR?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002DE6-7615-4BF2-8546-07D8C9ADFF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47" y="3798473"/>
            <a:ext cx="2664296" cy="10556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F2870DE-39D9-4CFA-88FB-84F8C84700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47" y="5092083"/>
            <a:ext cx="2664296" cy="1269981"/>
          </a:xfrm>
          <a:prstGeom prst="rect">
            <a:avLst/>
          </a:prstGeom>
        </p:spPr>
      </p:pic>
      <p:pic>
        <p:nvPicPr>
          <p:cNvPr id="11" name="Obrázek 10" descr="Obsah obrázku interiér, kovové nádobí, nástroj&#10;&#10;Popis byl vytvořen automaticky">
            <a:extLst>
              <a:ext uri="{FF2B5EF4-FFF2-40B4-BE49-F238E27FC236}">
                <a16:creationId xmlns:a16="http://schemas.microsoft.com/office/drawing/2014/main" id="{DC1DF1B2-B615-436D-A6DA-8D25C4B866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5018"/>
          <a:stretch/>
        </p:blipFill>
        <p:spPr>
          <a:xfrm>
            <a:off x="388012" y="3201192"/>
            <a:ext cx="3101862" cy="2432352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CB50F429-1B6C-4D21-B71C-F841DB5CB2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43" y="2231183"/>
            <a:ext cx="2533981" cy="1156589"/>
          </a:xfrm>
          <a:prstGeom prst="rect">
            <a:avLst/>
          </a:prstGeom>
        </p:spPr>
      </p:pic>
      <p:pic>
        <p:nvPicPr>
          <p:cNvPr id="15" name="Obrázek 14" descr="Obsah obrázku šipka&#10;&#10;Popis byl vytvořen automaticky">
            <a:extLst>
              <a:ext uri="{FF2B5EF4-FFF2-40B4-BE49-F238E27FC236}">
                <a16:creationId xmlns:a16="http://schemas.microsoft.com/office/drawing/2014/main" id="{150189F2-B1D5-4177-910B-5E25560D92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54" y="3658754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7625" y="1333870"/>
            <a:ext cx="8484743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Kdo a v jakém poměru je nejčastějším návštěvníkem botanických zahrad v ČR?</a:t>
            </a:r>
          </a:p>
        </p:txBody>
      </p:sp>
      <p:pic>
        <p:nvPicPr>
          <p:cNvPr id="17" name="Obrázek 16" descr="Obsah obrázku osoba, sport, tanečník, bruslení&#10;&#10;Popis byl vytvořen automaticky">
            <a:extLst>
              <a:ext uri="{FF2B5EF4-FFF2-40B4-BE49-F238E27FC236}">
                <a16:creationId xmlns:a16="http://schemas.microsoft.com/office/drawing/2014/main" id="{B657B78B-7B28-4965-A5B0-C534AA9F0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77534"/>
            <a:ext cx="2088232" cy="2089393"/>
          </a:xfrm>
          <a:prstGeom prst="rect">
            <a:avLst/>
          </a:prstGeom>
        </p:spPr>
      </p:pic>
      <p:pic>
        <p:nvPicPr>
          <p:cNvPr id="21" name="Obrázek 20" descr="Obsah obrázku osoba, pózování, patro, žena&#10;&#10;Popis byl vytvořen automaticky">
            <a:extLst>
              <a:ext uri="{FF2B5EF4-FFF2-40B4-BE49-F238E27FC236}">
                <a16:creationId xmlns:a16="http://schemas.microsoft.com/office/drawing/2014/main" id="{D4883E2A-5280-4934-AD59-73A8761A8A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42" y="4077072"/>
            <a:ext cx="3181015" cy="2593850"/>
          </a:xfrm>
          <a:prstGeom prst="rect">
            <a:avLst/>
          </a:prstGeom>
        </p:spPr>
      </p:pic>
      <p:pic>
        <p:nvPicPr>
          <p:cNvPr id="23" name="Obrázek 22" descr="Obsah obrázku osoba, kalhotové, paže&#10;&#10;Popis byl vytvořen automaticky">
            <a:extLst>
              <a:ext uri="{FF2B5EF4-FFF2-40B4-BE49-F238E27FC236}">
                <a16:creationId xmlns:a16="http://schemas.microsoft.com/office/drawing/2014/main" id="{933DE7AF-3232-48B2-B0D7-BBEA4AB366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2728" r="7544" b="3800"/>
          <a:stretch/>
        </p:blipFill>
        <p:spPr>
          <a:xfrm>
            <a:off x="6812175" y="3933056"/>
            <a:ext cx="1876057" cy="27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2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400" dirty="0"/>
              <a:t>Výzkumné podotázky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19" y="1268760"/>
            <a:ext cx="8484743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Počet zaměstnanců na XX m² zahrady v ČR? Komparace se zahraničím?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Počet rostlin v kultuře na XX m² zahrady v ČR? Komparace se zahraničím?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Počet chráněných a ohrožených druhů rostlin v kultuře? </a:t>
            </a:r>
          </a:p>
          <a:p>
            <a:pPr algn="l"/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Počet </a:t>
            </a:r>
            <a:r>
              <a:rPr lang="cs-CZ" sz="1600" dirty="0" err="1"/>
              <a:t>reintrodukovaných</a:t>
            </a:r>
            <a:r>
              <a:rPr lang="cs-CZ" sz="1600" dirty="0"/>
              <a:t> rostlin do přírody?</a:t>
            </a:r>
          </a:p>
          <a:p>
            <a:pPr algn="l"/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Počet BZ s členstvím v BGCI? Komparace s okolními státy?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Počet vydaných publikací?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Počet BZ na 10 000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obyvatel?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Kolik zahrad má web, Facebook, či Instagram?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Počet návštěvníků BZ?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Kdo a v jakém poměru je nejčastějším návštěvníkem BZ?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Vliv architektury na návštěvnost zahrady? (Například stavba skleníku)?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Jaké dotace lze získat na BZ?</a:t>
            </a:r>
          </a:p>
          <a:p>
            <a:pPr algn="l"/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9543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2304256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 dirty="0"/>
              <a:t>Strategický cíl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124744"/>
            <a:ext cx="799288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/>
              <a:t>-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Vytvořit metodiku pro úspěšnou tvorbu, provoz a rozvoj botanických zahrad v ČR</a:t>
            </a:r>
            <a:endParaRPr lang="cs-CZ" sz="16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2204865"/>
            <a:ext cx="2304256" cy="576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/>
              <a:t>Taktické cíle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2852935"/>
            <a:ext cx="7848872" cy="3528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/>
              <a:t>-     Rozdělení botanických zahrad do kategorií dle stanovených parametrů</a:t>
            </a:r>
          </a:p>
          <a:p>
            <a:pPr algn="l"/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Hodnocení vybraných kvantitativních parametrů ve vybraných zahradách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Zhodnocení role architektury v botanických zahradách 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Koncepční plánování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Návod na splnění podmínek pro přijetí do světových asociací BZ (BGCI, IABG, EBGC…)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5346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309634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 dirty="0"/>
              <a:t>Současná fáze výzkumu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124744"/>
            <a:ext cx="7992888" cy="18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Shromažďování dat z dostupných publikací</a:t>
            </a:r>
          </a:p>
          <a:p>
            <a:pPr marL="285750" indent="-285750" algn="l">
              <a:buFontTx/>
              <a:buChar char="-"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Shromažďování dat z botanických zahrad a od jejich zaměstnanců v ČR</a:t>
            </a:r>
          </a:p>
          <a:p>
            <a:pPr marL="285750" indent="-285750" algn="l">
              <a:buFontTx/>
              <a:buChar char="-"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Komparace dat a grafické znázornění prvních výsledků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</p:txBody>
      </p:sp>
      <p:pic>
        <p:nvPicPr>
          <p:cNvPr id="9" name="Obrázek 8" descr="Obsah obrázku text, světlo, tmavé, barevné&#10;&#10;Popis byl vytvořen automaticky">
            <a:extLst>
              <a:ext uri="{FF2B5EF4-FFF2-40B4-BE49-F238E27FC236}">
                <a16:creationId xmlns:a16="http://schemas.microsoft.com/office/drawing/2014/main" id="{61F6EC75-1FDC-4C2D-BB72-D528680B4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2664296" cy="266429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FA6D3F6-CEC6-4D7D-990A-19C6E390B5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84327"/>
            <a:ext cx="3096344" cy="2980200"/>
          </a:xfrm>
          <a:prstGeom prst="rect">
            <a:avLst/>
          </a:prstGeom>
        </p:spPr>
      </p:pic>
      <p:pic>
        <p:nvPicPr>
          <p:cNvPr id="15" name="Obrázek 14" descr="Obsah obrázku šipka&#10;&#10;Popis byl vytvořen automaticky">
            <a:extLst>
              <a:ext uri="{FF2B5EF4-FFF2-40B4-BE49-F238E27FC236}">
                <a16:creationId xmlns:a16="http://schemas.microsoft.com/office/drawing/2014/main" id="{8F0103B2-D34B-41F1-A3EB-3ECC58E818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543">
            <a:off x="2743729" y="5416021"/>
            <a:ext cx="2220894" cy="802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62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309634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 dirty="0"/>
              <a:t>Současná fáze výzkumu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124744"/>
            <a:ext cx="799288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A55ED73-F94C-4D22-BF0F-3B7BD7084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013393"/>
            <a:ext cx="8388424" cy="458395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B5C50C9-17C3-40C0-BCDB-AE4326919E3C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7992888" cy="888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grafické výstupy výzkumu</a:t>
            </a:r>
          </a:p>
        </p:txBody>
      </p:sp>
    </p:spTree>
    <p:extLst>
      <p:ext uri="{BB962C8B-B14F-4D97-AF65-F5344CB8AC3E}">
        <p14:creationId xmlns:p14="http://schemas.microsoft.com/office/powerpoint/2010/main" val="295029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124744"/>
            <a:ext cx="799288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dirty="0"/>
          </a:p>
        </p:txBody>
      </p:sp>
      <p:pic>
        <p:nvPicPr>
          <p:cNvPr id="8" name="Obrázek 7" descr="Obsah obrázku text, vizitka, snímek obrazovky, vektorová grafika&#10;&#10;Popis byl vytvořen automaticky">
            <a:extLst>
              <a:ext uri="{FF2B5EF4-FFF2-40B4-BE49-F238E27FC236}">
                <a16:creationId xmlns:a16="http://schemas.microsoft.com/office/drawing/2014/main" id="{33BE764F-6886-4CAC-8478-9DFABA827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36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2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309634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 dirty="0"/>
              <a:t>Současná fáze výzkumu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124744"/>
            <a:ext cx="7992888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1C1035-ACC5-470E-8BF0-060CCA992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86530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4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6696744" cy="57606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400" dirty="0"/>
              <a:t>Výhledová fáze výzkumu pro následující akademický rok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124744"/>
            <a:ext cx="7992888" cy="4176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Důkladná analýza legislativy ČR týkající se botanických zahrad</a:t>
            </a:r>
          </a:p>
          <a:p>
            <a:pPr marL="285750" indent="-285750" algn="l">
              <a:buFontTx/>
              <a:buChar char="-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Vydefinování všech řešených aspektů (žádoucích dat)</a:t>
            </a:r>
          </a:p>
          <a:p>
            <a:pPr marL="285750" indent="-285750" algn="l">
              <a:buFontTx/>
              <a:buChar char="-"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Shromažďování dat z botanických zahrad a jejich zaměstnanců v zahraničí</a:t>
            </a:r>
          </a:p>
          <a:p>
            <a:pPr marL="285750" indent="-285750" algn="l">
              <a:buFontTx/>
              <a:buChar char="-"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Komparace dat a grafické znázornění výsledků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Na základě interpretovaných dat budou vyvozena východiska pro návrh metodiky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0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Škola\Doktorát\Portfolio\Botanická\BF1K9375.JPG"/>
          <p:cNvPicPr>
            <a:picLocks noChangeAspect="1" noChangeArrowheads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 dirty="0">
                <a:solidFill>
                  <a:schemeClr val="bg1"/>
                </a:solidFill>
              </a:rPr>
              <a:t>Pilotní studie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412776"/>
            <a:ext cx="4320480" cy="3096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solidFill>
                  <a:schemeClr val="bg1"/>
                </a:solidFill>
              </a:rPr>
              <a:t> -    Soukromá botanická zahrada v Dubinách</a:t>
            </a:r>
          </a:p>
          <a:p>
            <a:pPr algn="l"/>
            <a:endParaRPr lang="cs-CZ" sz="1600" dirty="0">
              <a:solidFill>
                <a:schemeClr val="bg1"/>
              </a:solidFill>
            </a:endParaRPr>
          </a:p>
          <a:p>
            <a:pPr algn="l"/>
            <a:r>
              <a:rPr lang="cs-CZ" sz="1600" dirty="0">
                <a:solidFill>
                  <a:schemeClr val="bg1"/>
                </a:solidFill>
              </a:rPr>
              <a:t>       -  2013 členství v UBZ </a:t>
            </a:r>
          </a:p>
          <a:p>
            <a:pPr algn="l"/>
            <a:endParaRPr lang="cs-CZ" sz="1600" dirty="0">
              <a:solidFill>
                <a:schemeClr val="bg1"/>
              </a:solidFill>
            </a:endParaRPr>
          </a:p>
          <a:p>
            <a:pPr algn="l"/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3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340768"/>
            <a:ext cx="8484743" cy="4608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Jaké jsou podmínky pro tvorbu, provoz a rozvoj botanických zahrad v ČR?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Jak významnou roli hraje architektura v botanických zahradách?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Jaké jsou rozdíly mezi činností českých a zahraničních botanických zahrad?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Kde a proč dochází ke střetu zájmů botanických zahrad a legislativy ČR?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r>
              <a:rPr lang="cs-CZ" sz="1600" dirty="0"/>
              <a:t>Kdo a v jakém poměru je nejčastějším návštěvníkem botanických zahrad v ČR?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4575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340768"/>
            <a:ext cx="8484743" cy="4608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Jaké jsou podmínky pro tvorbu, provoz a rozvoj botanických zahrad v ČR?</a:t>
            </a:r>
          </a:p>
          <a:p>
            <a:pPr marL="285750" indent="-285750" algn="l">
              <a:buFontTx/>
              <a:buChar char="-"/>
            </a:pPr>
            <a:endParaRPr lang="cs-CZ" sz="1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B53314-24CE-493E-B3C4-64E87FB34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 t="9889" r="62" b="2321"/>
          <a:stretch/>
        </p:blipFill>
        <p:spPr>
          <a:xfrm>
            <a:off x="337653" y="2306159"/>
            <a:ext cx="8388370" cy="41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340768"/>
            <a:ext cx="8484743" cy="4608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Jaké jsou </a:t>
            </a:r>
            <a:r>
              <a:rPr lang="cs-CZ" sz="1600" u="sng" dirty="0">
                <a:solidFill>
                  <a:srgbClr val="FF0000"/>
                </a:solidFill>
              </a:rPr>
              <a:t>podmínky</a:t>
            </a:r>
            <a:r>
              <a:rPr lang="cs-CZ" sz="1600" dirty="0"/>
              <a:t> pro tvorbu, provoz a rozvoj botanických zahrad v ČR?</a:t>
            </a:r>
          </a:p>
          <a:p>
            <a:pPr marL="285750" indent="-285750" algn="l">
              <a:buFontTx/>
              <a:buChar char="-"/>
            </a:pPr>
            <a:endParaRPr lang="cs-CZ" sz="100" dirty="0"/>
          </a:p>
          <a:p>
            <a:pPr marL="285750" indent="-285750" algn="l">
              <a:buFontTx/>
              <a:buChar char="-"/>
            </a:pPr>
            <a:endParaRPr lang="cs-CZ" sz="1400" dirty="0"/>
          </a:p>
          <a:p>
            <a:pPr marL="285750" indent="-285750" algn="l">
              <a:buFontTx/>
              <a:buChar char="-"/>
            </a:pPr>
            <a:endParaRPr lang="cs-CZ" sz="1400" dirty="0"/>
          </a:p>
          <a:p>
            <a:pPr marL="742950" lvl="1" indent="-285750">
              <a:buFontTx/>
              <a:buChar char="-"/>
            </a:pPr>
            <a:r>
              <a:rPr lang="cs-CZ" sz="1400" dirty="0">
                <a:solidFill>
                  <a:srgbClr val="FF0000"/>
                </a:solidFill>
              </a:rPr>
              <a:t>Podmínky</a:t>
            </a:r>
            <a:r>
              <a:rPr lang="cs-CZ" sz="1400" dirty="0"/>
              <a:t>: legislativa, finance, podnebí, počet zahrad atd.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4153E8-9201-419D-9D3B-B310F780F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8" y="3566121"/>
            <a:ext cx="2743200" cy="274320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F4B737AC-2A78-49AF-84DB-3391BC21A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08" y="3621879"/>
            <a:ext cx="2743200" cy="27421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8B02B64-2D90-4910-AF5D-81BDA9FA9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92342"/>
            <a:ext cx="2419033" cy="1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8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7625" y="1333870"/>
            <a:ext cx="8484743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Jak významnou roli hraje architektura v botanických zahradách?</a:t>
            </a:r>
          </a:p>
          <a:p>
            <a:pPr marL="285750" indent="-285750" algn="l">
              <a:buFontTx/>
              <a:buChar char="-"/>
            </a:pPr>
            <a:endParaRPr lang="cs-CZ" sz="100" dirty="0"/>
          </a:p>
          <a:p>
            <a:pPr marL="285750" indent="-285750" algn="l">
              <a:buFontTx/>
              <a:buChar char="-"/>
            </a:pPr>
            <a:endParaRPr lang="cs-CZ" sz="1600" dirty="0"/>
          </a:p>
          <a:p>
            <a:pPr marL="285750" indent="-285750" algn="l">
              <a:buFontTx/>
              <a:buChar char="-"/>
            </a:pPr>
            <a:endParaRPr lang="cs-CZ" sz="1600" dirty="0"/>
          </a:p>
        </p:txBody>
      </p:sp>
      <p:pic>
        <p:nvPicPr>
          <p:cNvPr id="5" name="Obrázek 4" descr="Obsah obrázku strom, exteriér, les, den&#10;&#10;Popis byl vytvořen automaticky">
            <a:extLst>
              <a:ext uri="{FF2B5EF4-FFF2-40B4-BE49-F238E27FC236}">
                <a16:creationId xmlns:a16="http://schemas.microsoft.com/office/drawing/2014/main" id="{D0AAE132-A3C1-42D9-9CD1-193902CE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2492896"/>
            <a:ext cx="8467725" cy="41044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3D9D3A9-006E-4F48-9A06-CE438FE32666}"/>
              </a:ext>
            </a:extLst>
          </p:cNvPr>
          <p:cNvSpPr txBox="1"/>
          <p:nvPr/>
        </p:nvSpPr>
        <p:spPr>
          <a:xfrm>
            <a:off x="257625" y="2132856"/>
            <a:ext cx="293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Skleník - Eden Project</a:t>
            </a:r>
          </a:p>
        </p:txBody>
      </p:sp>
    </p:spTree>
    <p:extLst>
      <p:ext uri="{BB962C8B-B14F-4D97-AF65-F5344CB8AC3E}">
        <p14:creationId xmlns:p14="http://schemas.microsoft.com/office/powerpoint/2010/main" val="73837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340768"/>
            <a:ext cx="8484743" cy="4608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Jak </a:t>
            </a:r>
            <a:r>
              <a:rPr lang="cs-CZ" sz="1600" dirty="0">
                <a:solidFill>
                  <a:srgbClr val="FF0000"/>
                </a:solidFill>
              </a:rPr>
              <a:t>významnou</a:t>
            </a:r>
            <a:r>
              <a:rPr lang="cs-CZ" sz="1600" dirty="0"/>
              <a:t> roli hraje architektura v botanických zahradách?</a:t>
            </a:r>
          </a:p>
          <a:p>
            <a:pPr marL="285750" indent="-285750" algn="l">
              <a:buFontTx/>
              <a:buChar char="-"/>
            </a:pPr>
            <a:endParaRPr lang="cs-CZ" sz="100" dirty="0"/>
          </a:p>
          <a:p>
            <a:pPr marL="285750" indent="-285750" algn="l">
              <a:buFontTx/>
              <a:buChar char="-"/>
            </a:pPr>
            <a:endParaRPr lang="cs-CZ" sz="1400" dirty="0"/>
          </a:p>
          <a:p>
            <a:pPr marL="285750" indent="-285750" algn="l">
              <a:buFontTx/>
              <a:buChar char="-"/>
            </a:pPr>
            <a:endParaRPr lang="cs-CZ" sz="1400" dirty="0"/>
          </a:p>
          <a:p>
            <a:pPr marL="742950" lvl="1" indent="-285750">
              <a:buFontTx/>
              <a:buChar char="-"/>
            </a:pPr>
            <a:r>
              <a:rPr lang="cs-CZ" sz="1400" dirty="0">
                <a:solidFill>
                  <a:srgbClr val="FF0000"/>
                </a:solidFill>
              </a:rPr>
              <a:t>Význam</a:t>
            </a:r>
            <a:r>
              <a:rPr lang="cs-CZ" sz="1400" dirty="0"/>
              <a:t> – kvantifikační údaje</a:t>
            </a:r>
          </a:p>
        </p:txBody>
      </p:sp>
      <p:pic>
        <p:nvPicPr>
          <p:cNvPr id="5" name="Obrázek 4" descr="Obsah obrázku budova, skleník, oblast, chodník&#10;&#10;Popis byl vytvořen automaticky">
            <a:extLst>
              <a:ext uri="{FF2B5EF4-FFF2-40B4-BE49-F238E27FC236}">
                <a16:creationId xmlns:a16="http://schemas.microsoft.com/office/drawing/2014/main" id="{9274E797-C16B-4FD0-B592-6A12ADF14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r="7828"/>
          <a:stretch/>
        </p:blipFill>
        <p:spPr>
          <a:xfrm>
            <a:off x="235090" y="3104662"/>
            <a:ext cx="4164263" cy="3501008"/>
          </a:xfrm>
          <a:prstGeom prst="rect">
            <a:avLst/>
          </a:prstGeom>
        </p:spPr>
      </p:pic>
      <p:pic>
        <p:nvPicPr>
          <p:cNvPr id="7" name="Obrázek 6" descr="Eden">
            <a:extLst>
              <a:ext uri="{FF2B5EF4-FFF2-40B4-BE49-F238E27FC236}">
                <a16:creationId xmlns:a16="http://schemas.microsoft.com/office/drawing/2014/main" id="{245B8C59-823A-4E62-B443-EE7D84274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9" y="3104662"/>
            <a:ext cx="4381500" cy="350100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9FAC1E0-98C1-434C-993B-BB4CE38A253C}"/>
              </a:ext>
            </a:extLst>
          </p:cNvPr>
          <p:cNvSpPr txBox="1"/>
          <p:nvPr/>
        </p:nvSpPr>
        <p:spPr>
          <a:xfrm>
            <a:off x="167254" y="2743485"/>
            <a:ext cx="293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Skleník Fata Morgana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3DC2D3-0E7E-4C4F-AE2A-E30DAA48A780}"/>
              </a:ext>
            </a:extLst>
          </p:cNvPr>
          <p:cNvSpPr txBox="1"/>
          <p:nvPr/>
        </p:nvSpPr>
        <p:spPr>
          <a:xfrm>
            <a:off x="4566929" y="2743484"/>
            <a:ext cx="293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Skleník Eden Project</a:t>
            </a:r>
          </a:p>
        </p:txBody>
      </p:sp>
    </p:spTree>
    <p:extLst>
      <p:ext uri="{BB962C8B-B14F-4D97-AF65-F5344CB8AC3E}">
        <p14:creationId xmlns:p14="http://schemas.microsoft.com/office/powerpoint/2010/main" val="242515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7625" y="1333870"/>
            <a:ext cx="8484743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Jaké jsou rozdíly mezi činností českých a zahraničních botanických zahrad?</a:t>
            </a:r>
          </a:p>
          <a:p>
            <a:pPr marL="285750" indent="-285750" algn="l">
              <a:buFontTx/>
              <a:buChar char="-"/>
            </a:pPr>
            <a:endParaRPr lang="cs-CZ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3D9D3A9-006E-4F48-9A06-CE438FE32666}"/>
              </a:ext>
            </a:extLst>
          </p:cNvPr>
          <p:cNvSpPr txBox="1"/>
          <p:nvPr/>
        </p:nvSpPr>
        <p:spPr>
          <a:xfrm>
            <a:off x="257625" y="2132856"/>
            <a:ext cx="293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Skleník - Alpine House v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Kew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Gardens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0508D6-ADC4-432F-B4D2-15B297E616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461526"/>
            <a:ext cx="83468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2736304" cy="576063"/>
          </a:xfrm>
        </p:spPr>
        <p:txBody>
          <a:bodyPr anchor="t">
            <a:normAutofit/>
          </a:bodyPr>
          <a:lstStyle/>
          <a:p>
            <a:pPr algn="l"/>
            <a:r>
              <a:rPr lang="cs-CZ" sz="2400"/>
              <a:t>Výzkumné otázky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340768"/>
            <a:ext cx="8484743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cs-CZ" sz="1600" dirty="0"/>
              <a:t>Jaké jsou </a:t>
            </a:r>
            <a:r>
              <a:rPr lang="cs-CZ" sz="1600" dirty="0">
                <a:solidFill>
                  <a:srgbClr val="FF0000"/>
                </a:solidFill>
              </a:rPr>
              <a:t>rozdíly</a:t>
            </a:r>
            <a:r>
              <a:rPr lang="cs-CZ" sz="1600" dirty="0"/>
              <a:t> mezi činností českých a zahraničních botanických zahrad?</a:t>
            </a:r>
            <a:endParaRPr lang="cs-CZ" sz="1400" dirty="0"/>
          </a:p>
          <a:p>
            <a:pPr marL="285750" indent="-285750" algn="l">
              <a:buFontTx/>
              <a:buChar char="-"/>
            </a:pPr>
            <a:endParaRPr lang="cs-CZ" sz="1400" dirty="0"/>
          </a:p>
          <a:p>
            <a:pPr marL="742950" lvl="1" indent="-285750">
              <a:buFontTx/>
              <a:buChar char="-"/>
            </a:pPr>
            <a:r>
              <a:rPr lang="cs-CZ" sz="1400" dirty="0">
                <a:solidFill>
                  <a:srgbClr val="FF0000"/>
                </a:solidFill>
              </a:rPr>
              <a:t>Rozdíly</a:t>
            </a:r>
            <a:r>
              <a:rPr lang="cs-CZ" sz="1400" dirty="0"/>
              <a:t> – ochrana </a:t>
            </a:r>
            <a:r>
              <a:rPr lang="cs-CZ" sz="1400" i="1" dirty="0"/>
              <a:t>ex-</a:t>
            </a:r>
            <a:r>
              <a:rPr lang="cs-CZ" sz="1400" i="1" dirty="0" err="1"/>
              <a:t>situ</a:t>
            </a:r>
            <a:r>
              <a:rPr lang="cs-CZ" sz="1400" dirty="0"/>
              <a:t> a </a:t>
            </a:r>
            <a:r>
              <a:rPr lang="cs-CZ" sz="1400" i="1" dirty="0"/>
              <a:t>in-</a:t>
            </a:r>
            <a:r>
              <a:rPr lang="cs-CZ" sz="1400" i="1" dirty="0" err="1"/>
              <a:t>situ</a:t>
            </a:r>
            <a:endParaRPr lang="cs-CZ" sz="1400" i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FAC1E0-98C1-434C-993B-BB4CE38A253C}"/>
              </a:ext>
            </a:extLst>
          </p:cNvPr>
          <p:cNvSpPr txBox="1"/>
          <p:nvPr/>
        </p:nvSpPr>
        <p:spPr>
          <a:xfrm>
            <a:off x="251520" y="2743483"/>
            <a:ext cx="293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Skleník - Alpine House v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Kew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Gardens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3DC2D3-0E7E-4C4F-AE2A-E30DAA48A780}"/>
              </a:ext>
            </a:extLst>
          </p:cNvPr>
          <p:cNvSpPr txBox="1"/>
          <p:nvPr/>
        </p:nvSpPr>
        <p:spPr>
          <a:xfrm>
            <a:off x="5357988" y="2743482"/>
            <a:ext cx="293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Alpine House – princip chlazení</a:t>
            </a:r>
          </a:p>
        </p:txBody>
      </p:sp>
      <p:pic>
        <p:nvPicPr>
          <p:cNvPr id="10" name="Obrázek 9" descr="Obsah obrázku strom, exteriér, budova, obloha&#10;&#10;Popis byl vytvořen automaticky">
            <a:extLst>
              <a:ext uri="{FF2B5EF4-FFF2-40B4-BE49-F238E27FC236}">
                <a16:creationId xmlns:a16="http://schemas.microsoft.com/office/drawing/2014/main" id="{ED018588-7C6D-48DF-8F66-78EFA0CFA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11381" b="8979"/>
          <a:stretch/>
        </p:blipFill>
        <p:spPr>
          <a:xfrm>
            <a:off x="329629" y="3104662"/>
            <a:ext cx="5028359" cy="35010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5B9780-11D4-4BE5-8F9C-021CEA99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04661"/>
            <a:ext cx="3456384" cy="3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53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559</Words>
  <Application>Microsoft Office PowerPoint</Application>
  <PresentationFormat>Předvádění na obrazovce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Téma: Tvorba, provoz a rozvoj botanických zahrad   Metodika pro tvorbu provoz a rozvoj botanických zahrad v ČR </vt:lpstr>
      <vt:lpstr>Pilotní studie</vt:lpstr>
      <vt:lpstr>Výzkumné otázky</vt:lpstr>
      <vt:lpstr>Výzkumné otázky</vt:lpstr>
      <vt:lpstr>Výzkumné otázky</vt:lpstr>
      <vt:lpstr>Výzkumné otázky</vt:lpstr>
      <vt:lpstr>Výzkumné otázky</vt:lpstr>
      <vt:lpstr>Výzkumné otázky</vt:lpstr>
      <vt:lpstr>Výzkumné otázky</vt:lpstr>
      <vt:lpstr>Výzkumné otázky</vt:lpstr>
      <vt:lpstr>Výzkumné otázky</vt:lpstr>
      <vt:lpstr>Výzkumné podotázky</vt:lpstr>
      <vt:lpstr>Strategický cíl</vt:lpstr>
      <vt:lpstr>Současná fáze výzkumu</vt:lpstr>
      <vt:lpstr>Současná fáze výzkumu</vt:lpstr>
      <vt:lpstr>Prezentace aplikace PowerPoint</vt:lpstr>
      <vt:lpstr>Současná fáze výzkumu</vt:lpstr>
      <vt:lpstr>Výhledová fáze výzkumu pro následující akademický rok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Tvorba, provoz a rozvoj botanických zahrad</dc:title>
  <dc:creator>SHy</dc:creator>
  <cp:lastModifiedBy>Hybler, Stanislav</cp:lastModifiedBy>
  <cp:revision>62</cp:revision>
  <dcterms:created xsi:type="dcterms:W3CDTF">2020-11-23T09:23:07Z</dcterms:created>
  <dcterms:modified xsi:type="dcterms:W3CDTF">2021-09-22T17:57:22Z</dcterms:modified>
</cp:coreProperties>
</file>